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68140" y="10329240"/>
            <a:ext cx="23113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884" y="6610345"/>
            <a:ext cx="6365335" cy="350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513079"/>
            <a:ext cx="5300345" cy="374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2115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CHPTER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THREE</a:t>
            </a:r>
            <a:endParaRPr sz="1800">
              <a:latin typeface="Times New Roman"/>
              <a:cs typeface="Times New Roman"/>
            </a:endParaRPr>
          </a:p>
          <a:p>
            <a:pPr marL="2192020">
              <a:lnSpc>
                <a:spcPts val="1875"/>
              </a:lnSpc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Lecture(5)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332230">
              <a:lnSpc>
                <a:spcPts val="1620"/>
              </a:lnSpc>
            </a:pPr>
            <a:r>
              <a:rPr dirty="0" sz="1400" b="1">
                <a:latin typeface="Times New Roman"/>
                <a:cs typeface="Times New Roman"/>
              </a:rPr>
              <a:t>3-1 </a:t>
            </a:r>
            <a:r>
              <a:rPr dirty="0" sz="1400" spc="-5" b="1">
                <a:latin typeface="Times New Roman"/>
                <a:cs typeface="Times New Roman"/>
              </a:rPr>
              <a:t>Transmission characteristics </a:t>
            </a:r>
            <a:r>
              <a:rPr dirty="0" sz="1400" b="1">
                <a:latin typeface="Times New Roman"/>
                <a:cs typeface="Times New Roman"/>
              </a:rPr>
              <a:t>of </a:t>
            </a:r>
            <a:r>
              <a:rPr dirty="0" sz="1400" spc="-5" b="1">
                <a:latin typeface="Times New Roman"/>
                <a:cs typeface="Times New Roman"/>
              </a:rPr>
              <a:t>optical fibers</a:t>
            </a:r>
            <a:r>
              <a:rPr dirty="0" sz="1400" spc="-5">
                <a:latin typeface="Times New Roman"/>
                <a:cs typeface="Times New Roman"/>
              </a:rPr>
              <a:t>[1]:  </a:t>
            </a:r>
            <a:r>
              <a:rPr dirty="0" sz="1400" spc="-5" b="1">
                <a:latin typeface="Times New Roman"/>
                <a:cs typeface="Times New Roman"/>
              </a:rPr>
              <a:t>Attenuation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5400"/>
              </a:lnSpc>
              <a:spcBef>
                <a:spcPts val="464"/>
              </a:spcBef>
            </a:pPr>
            <a:r>
              <a:rPr dirty="0" sz="1200" spc="-5">
                <a:latin typeface="Times New Roman"/>
                <a:cs typeface="Times New Roman"/>
              </a:rPr>
              <a:t>Signal attenuation </a:t>
            </a:r>
            <a:r>
              <a:rPr dirty="0" sz="1200">
                <a:latin typeface="Times New Roman"/>
                <a:cs typeface="Times New Roman"/>
              </a:rPr>
              <a:t>within </a:t>
            </a:r>
            <a:r>
              <a:rPr dirty="0" sz="1200" spc="-5">
                <a:latin typeface="Times New Roman"/>
                <a:cs typeface="Times New Roman"/>
              </a:rPr>
              <a:t>optical fibers, as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metallic conductors, is </a:t>
            </a:r>
            <a:r>
              <a:rPr dirty="0" sz="1200">
                <a:latin typeface="Times New Roman"/>
                <a:cs typeface="Times New Roman"/>
              </a:rPr>
              <a:t>usually  </a:t>
            </a:r>
            <a:r>
              <a:rPr dirty="0" sz="1200" spc="-5">
                <a:latin typeface="Times New Roman"/>
                <a:cs typeface="Times New Roman"/>
              </a:rPr>
              <a:t>expressed </a:t>
            </a:r>
            <a:r>
              <a:rPr dirty="0" sz="1200">
                <a:latin typeface="Times New Roman"/>
                <a:cs typeface="Times New Roman"/>
              </a:rPr>
              <a:t>in the logarithmic unit of the </a:t>
            </a:r>
            <a:r>
              <a:rPr dirty="0" sz="1200" spc="-5">
                <a:latin typeface="Times New Roman"/>
                <a:cs typeface="Times New Roman"/>
              </a:rPr>
              <a:t>decibel.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decibel, which is used </a:t>
            </a:r>
            <a:r>
              <a:rPr dirty="0" sz="1200">
                <a:latin typeface="Times New Roman"/>
                <a:cs typeface="Times New Roman"/>
              </a:rPr>
              <a:t>for  </a:t>
            </a:r>
            <a:r>
              <a:rPr dirty="0" sz="1200" spc="-5">
                <a:latin typeface="Times New Roman"/>
                <a:cs typeface="Times New Roman"/>
              </a:rPr>
              <a:t>comparing two </a:t>
            </a:r>
            <a:r>
              <a:rPr dirty="0" sz="1200">
                <a:latin typeface="Times New Roman"/>
                <a:cs typeface="Times New Roman"/>
              </a:rPr>
              <a:t>power </a:t>
            </a:r>
            <a:r>
              <a:rPr dirty="0" sz="1200" spc="-5">
                <a:latin typeface="Times New Roman"/>
                <a:cs typeface="Times New Roman"/>
              </a:rPr>
              <a:t>levels,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defined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particular optical wavelength as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baseline="4629" sz="1800" spc="-7">
                <a:latin typeface="Times New Roman"/>
                <a:cs typeface="Times New Roman"/>
              </a:rPr>
              <a:t>ratio </a:t>
            </a:r>
            <a:r>
              <a:rPr dirty="0" baseline="4629" sz="1800">
                <a:latin typeface="Times New Roman"/>
                <a:cs typeface="Times New Roman"/>
              </a:rPr>
              <a:t>of the input </a:t>
            </a:r>
            <a:r>
              <a:rPr dirty="0" baseline="4629" sz="1800" spc="-7">
                <a:latin typeface="Times New Roman"/>
                <a:cs typeface="Times New Roman"/>
              </a:rPr>
              <a:t>(transmitted) optical power </a:t>
            </a:r>
            <a:r>
              <a:rPr dirty="0" baseline="4629" sz="1800" spc="-7" i="1">
                <a:latin typeface="Times New Roman"/>
                <a:cs typeface="Times New Roman"/>
              </a:rPr>
              <a:t>P</a:t>
            </a:r>
            <a:r>
              <a:rPr dirty="0" sz="800" spc="-5">
                <a:latin typeface="Times New Roman"/>
                <a:cs typeface="Times New Roman"/>
              </a:rPr>
              <a:t>in </a:t>
            </a:r>
            <a:r>
              <a:rPr dirty="0" baseline="4629" sz="1800">
                <a:latin typeface="Times New Roman"/>
                <a:cs typeface="Times New Roman"/>
              </a:rPr>
              <a:t>into a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>
                <a:latin typeface="Times New Roman"/>
                <a:cs typeface="Times New Roman"/>
              </a:rPr>
              <a:t>to the output </a:t>
            </a:r>
            <a:r>
              <a:rPr dirty="0" baseline="4629" sz="1800" spc="-7">
                <a:latin typeface="Times New Roman"/>
                <a:cs typeface="Times New Roman"/>
              </a:rPr>
              <a:t>(received)  optical power </a:t>
            </a:r>
            <a:r>
              <a:rPr dirty="0" baseline="4629" sz="1800" spc="-7" i="1">
                <a:latin typeface="Times New Roman"/>
                <a:cs typeface="Times New Roman"/>
              </a:rPr>
              <a:t>P</a:t>
            </a:r>
            <a:r>
              <a:rPr dirty="0" sz="800" spc="-5">
                <a:latin typeface="Times New Roman"/>
                <a:cs typeface="Times New Roman"/>
              </a:rPr>
              <a:t>out </a:t>
            </a:r>
            <a:r>
              <a:rPr dirty="0" baseline="4629" sz="1800" spc="-7">
                <a:latin typeface="Times New Roman"/>
                <a:cs typeface="Times New Roman"/>
              </a:rPr>
              <a:t>from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fiber</a:t>
            </a:r>
            <a:r>
              <a:rPr dirty="0" baseline="4629" sz="1800" spc="-120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as[1]:</a:t>
            </a:r>
            <a:endParaRPr baseline="4629"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1280"/>
              </a:lnSpc>
              <a:tabLst>
                <a:tab pos="320103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Number </a:t>
            </a:r>
            <a:r>
              <a:rPr dirty="0" sz="1200" b="1">
                <a:latin typeface="Times New Roman"/>
                <a:cs typeface="Times New Roman"/>
              </a:rPr>
              <a:t>of </a:t>
            </a:r>
            <a:r>
              <a:rPr dirty="0" sz="1200" spc="-5" b="1">
                <a:latin typeface="Times New Roman"/>
                <a:cs typeface="Times New Roman"/>
              </a:rPr>
              <a:t>decibels (dB) </a:t>
            </a:r>
            <a:r>
              <a:rPr dirty="0" sz="1200" b="1">
                <a:latin typeface="Times New Roman"/>
                <a:cs typeface="Times New Roman"/>
              </a:rPr>
              <a:t>= 10</a:t>
            </a:r>
            <a:r>
              <a:rPr dirty="0" sz="1200" spc="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log10</a:t>
            </a:r>
            <a:r>
              <a:rPr dirty="0" u="sng" baseline="32407" sz="1800" spc="352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5751" sz="1275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𝑷</a:t>
            </a:r>
            <a:r>
              <a:rPr dirty="0" u="sng" baseline="43650" sz="1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𝒊𝒏</a:t>
            </a:r>
            <a:r>
              <a:rPr dirty="0" baseline="43650" sz="1050" spc="-7">
                <a:latin typeface="Cambria Math"/>
                <a:cs typeface="Cambria Math"/>
              </a:rPr>
              <a:t>	</a:t>
            </a:r>
            <a:r>
              <a:rPr dirty="0" sz="1200" b="1">
                <a:latin typeface="Times New Roman"/>
                <a:cs typeface="Times New Roman"/>
              </a:rPr>
              <a:t>(3.1)</a:t>
            </a:r>
            <a:endParaRPr sz="1200">
              <a:latin typeface="Times New Roman"/>
              <a:cs typeface="Times New Roman"/>
            </a:endParaRPr>
          </a:p>
          <a:p>
            <a:pPr marL="2338070">
              <a:lnSpc>
                <a:spcPts val="860"/>
              </a:lnSpc>
            </a:pPr>
            <a:r>
              <a:rPr dirty="0" baseline="9803" sz="1275" spc="-15">
                <a:latin typeface="Cambria Math"/>
                <a:cs typeface="Cambria Math"/>
              </a:rPr>
              <a:t>𝑷</a:t>
            </a:r>
            <a:r>
              <a:rPr dirty="0" sz="700" spc="-10">
                <a:latin typeface="Cambria Math"/>
                <a:cs typeface="Cambria Math"/>
              </a:rPr>
              <a:t>𝒐𝒖𝒕</a:t>
            </a:r>
            <a:endParaRPr sz="7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>
              <a:lnSpc>
                <a:spcPct val="14330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addition and subtraction require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conversion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numerical values which </a:t>
            </a:r>
            <a:r>
              <a:rPr dirty="0" sz="1200">
                <a:latin typeface="Times New Roman"/>
                <a:cs typeface="Times New Roman"/>
              </a:rPr>
              <a:t>may be  </a:t>
            </a:r>
            <a:r>
              <a:rPr dirty="0" sz="1200" spc="-5">
                <a:latin typeface="Times New Roman"/>
                <a:cs typeface="Times New Roman"/>
              </a:rPr>
              <a:t>obtained using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relationship[1]: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132" y="4591938"/>
            <a:ext cx="2400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>
                <a:latin typeface="Cambria Math"/>
                <a:cs typeface="Cambria Math"/>
              </a:rPr>
              <a:t>𝑷</a:t>
            </a:r>
            <a:r>
              <a:rPr dirty="0" sz="850" spc="-5">
                <a:latin typeface="Cambria Math"/>
                <a:cs typeface="Cambria Math"/>
              </a:rPr>
              <a:t>𝒊𝒏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304" y="479894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 h="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61261" y="4584319"/>
            <a:ext cx="3267075" cy="30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4175">
              <a:lnSpc>
                <a:spcPts val="875"/>
              </a:lnSpc>
              <a:spcBef>
                <a:spcPts val="100"/>
              </a:spcBef>
            </a:pPr>
            <a:r>
              <a:rPr dirty="0" u="sng" sz="850" spc="-2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50" spc="-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𝒅𝑩</a:t>
            </a:r>
            <a:endParaRPr sz="850">
              <a:latin typeface="Cambria Math"/>
              <a:cs typeface="Cambria Math"/>
            </a:endParaRPr>
          </a:p>
          <a:p>
            <a:pPr marL="12700">
              <a:lnSpc>
                <a:spcPts val="1295"/>
              </a:lnSpc>
              <a:tabLst>
                <a:tab pos="2888615" algn="l"/>
              </a:tabLst>
            </a:pPr>
            <a:r>
              <a:rPr dirty="0" sz="1200">
                <a:latin typeface="Cambria Math"/>
                <a:cs typeface="Cambria Math"/>
              </a:rPr>
              <a:t>= 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 spc="10">
                <a:latin typeface="Cambria Math"/>
                <a:cs typeface="Cambria Math"/>
              </a:rPr>
              <a:t>𝟏𝟎</a:t>
            </a:r>
            <a:r>
              <a:rPr dirty="0" baseline="9803" sz="1275" spc="15">
                <a:latin typeface="Cambria Math"/>
                <a:cs typeface="Cambria Math"/>
              </a:rPr>
              <a:t>𝟏𝟎	</a:t>
            </a: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1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130604" y="4809870"/>
            <a:ext cx="5299710" cy="767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>
                <a:latin typeface="Cambria Math"/>
                <a:cs typeface="Cambria Math"/>
              </a:rPr>
              <a:t>𝑷</a:t>
            </a:r>
            <a:r>
              <a:rPr dirty="0" sz="850">
                <a:latin typeface="Cambria Math"/>
                <a:cs typeface="Cambria Math"/>
              </a:rPr>
              <a:t>𝒐𝒖𝒕</a:t>
            </a:r>
            <a:endParaRPr sz="850">
              <a:latin typeface="Cambria Math"/>
              <a:cs typeface="Cambria Math"/>
            </a:endParaRPr>
          </a:p>
          <a:p>
            <a:pPr marL="12700" marR="5080">
              <a:lnSpc>
                <a:spcPct val="143300"/>
              </a:lnSpc>
              <a:spcBef>
                <a:spcPts val="275"/>
              </a:spcBef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optical fiber communications the attenuation is </a:t>
            </a:r>
            <a:r>
              <a:rPr dirty="0" sz="1200">
                <a:latin typeface="Times New Roman"/>
                <a:cs typeface="Times New Roman"/>
              </a:rPr>
              <a:t>usually </a:t>
            </a:r>
            <a:r>
              <a:rPr dirty="0" sz="1200" spc="-5">
                <a:latin typeface="Times New Roman"/>
                <a:cs typeface="Times New Roman"/>
              </a:rPr>
              <a:t>expressed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decibels per  </a:t>
            </a:r>
            <a:r>
              <a:rPr dirty="0" sz="1200">
                <a:latin typeface="Times New Roman"/>
                <a:cs typeface="Times New Roman"/>
              </a:rPr>
              <a:t>unit </a:t>
            </a:r>
            <a:r>
              <a:rPr dirty="0" sz="1200" spc="-5">
                <a:latin typeface="Times New Roman"/>
                <a:cs typeface="Times New Roman"/>
              </a:rPr>
              <a:t>length (i.e. </a:t>
            </a:r>
            <a:r>
              <a:rPr dirty="0" sz="1200">
                <a:latin typeface="Times New Roman"/>
                <a:cs typeface="Times New Roman"/>
              </a:rPr>
              <a:t>dB km</a:t>
            </a:r>
            <a:r>
              <a:rPr dirty="0" baseline="31250" sz="1200">
                <a:latin typeface="Times New Roman"/>
                <a:cs typeface="Times New Roman"/>
              </a:rPr>
              <a:t>−1</a:t>
            </a:r>
            <a:r>
              <a:rPr dirty="0" sz="1200">
                <a:latin typeface="Times New Roman"/>
                <a:cs typeface="Times New Roman"/>
              </a:rPr>
              <a:t>)</a:t>
            </a:r>
            <a:r>
              <a:rPr dirty="0" sz="1200" spc="-5">
                <a:latin typeface="Times New Roman"/>
                <a:cs typeface="Times New Roman"/>
              </a:rPr>
              <a:t> following: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649594"/>
            <a:ext cx="1366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Times New Roman"/>
                <a:cs typeface="Times New Roman"/>
              </a:rPr>
              <a:t>α</a:t>
            </a:r>
            <a:r>
              <a:rPr dirty="0" sz="1200" spc="-5" b="1">
                <a:latin typeface="Times New Roman"/>
                <a:cs typeface="Times New Roman"/>
              </a:rPr>
              <a:t>dB</a:t>
            </a:r>
            <a:r>
              <a:rPr dirty="0" sz="1200" spc="-5" b="1" i="1">
                <a:latin typeface="Times New Roman"/>
                <a:cs typeface="Times New Roman"/>
              </a:rPr>
              <a:t>L </a:t>
            </a:r>
            <a:r>
              <a:rPr dirty="0" sz="1200" b="1">
                <a:latin typeface="Times New Roman"/>
                <a:cs typeface="Times New Roman"/>
              </a:rPr>
              <a:t>= 10 log10</a:t>
            </a:r>
            <a:r>
              <a:rPr dirty="0" u="sng" baseline="32407" sz="1800" spc="209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5751" sz="1275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𝑷</a:t>
            </a:r>
            <a:r>
              <a:rPr dirty="0" u="sng" baseline="43650" sz="1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𝒊𝒏</a:t>
            </a:r>
            <a:r>
              <a:rPr dirty="0" u="sng" baseline="43650" sz="1050" spc="-10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baseline="43650" sz="10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8026" y="5817234"/>
            <a:ext cx="24320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9803" sz="1275">
                <a:latin typeface="Cambria Math"/>
                <a:cs typeface="Cambria Math"/>
              </a:rPr>
              <a:t>𝑷</a:t>
            </a:r>
            <a:r>
              <a:rPr dirty="0" sz="700" spc="-10">
                <a:latin typeface="Cambria Math"/>
                <a:cs typeface="Cambria Math"/>
              </a:rPr>
              <a:t>𝒐𝒖𝒕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5409" y="5675502"/>
            <a:ext cx="317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04" y="5805186"/>
            <a:ext cx="5194935" cy="6261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229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400" spc="-5">
                <a:latin typeface="Times New Roman"/>
                <a:cs typeface="Times New Roman"/>
              </a:rPr>
              <a:t>α</a:t>
            </a:r>
            <a:r>
              <a:rPr dirty="0" sz="1200" spc="-5">
                <a:latin typeface="Times New Roman"/>
                <a:cs typeface="Times New Roman"/>
              </a:rPr>
              <a:t>dB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signal attenuation per </a:t>
            </a:r>
            <a:r>
              <a:rPr dirty="0" sz="1200">
                <a:latin typeface="Times New Roman"/>
                <a:cs typeface="Times New Roman"/>
              </a:rPr>
              <a:t>unit </a:t>
            </a:r>
            <a:r>
              <a:rPr dirty="0" sz="1200" spc="-5">
                <a:latin typeface="Times New Roman"/>
                <a:cs typeface="Times New Roman"/>
              </a:rPr>
              <a:t>length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decibels which is </a:t>
            </a:r>
            <a:r>
              <a:rPr dirty="0" sz="1200">
                <a:latin typeface="Times New Roman"/>
                <a:cs typeface="Times New Roman"/>
              </a:rPr>
              <a:t>also </a:t>
            </a:r>
            <a:r>
              <a:rPr dirty="0" sz="1200" spc="-5">
                <a:latin typeface="Times New Roman"/>
                <a:cs typeface="Times New Roman"/>
              </a:rPr>
              <a:t>referred 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loss parameter and </a:t>
            </a:r>
            <a:r>
              <a:rPr dirty="0" sz="1200" spc="-5" i="1">
                <a:latin typeface="Times New Roman"/>
                <a:cs typeface="Times New Roman"/>
              </a:rPr>
              <a:t>L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fiber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length[1].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30656"/>
            <a:ext cx="1498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𝑹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572" y="1019301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𝑪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1158" y="859027"/>
            <a:ext cx="977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  <a:tab pos="963294" algn="l"/>
              </a:tabLst>
            </a:pPr>
            <a:r>
              <a:rPr dirty="0" baseline="-21825" sz="2100">
                <a:latin typeface="Cambria Math"/>
                <a:cs typeface="Cambria Math"/>
              </a:rPr>
              <a:t>≈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	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	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545" y="877315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𝟑𝒏</a:t>
            </a:r>
            <a:r>
              <a:rPr dirty="0" baseline="27777" sz="1200" spc="44">
                <a:latin typeface="Cambria Math"/>
                <a:cs typeface="Cambria Math"/>
              </a:rPr>
              <a:t>𝟐</a:t>
            </a:r>
            <a:r>
              <a:rPr dirty="0" sz="1000" spc="-5">
                <a:latin typeface="Cambria Math"/>
                <a:cs typeface="Cambria Math"/>
              </a:rPr>
              <a:t>𝝀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366" y="1229613"/>
            <a:ext cx="3276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</a:tabLst>
            </a:pPr>
            <a:r>
              <a:rPr dirty="0" sz="800">
                <a:latin typeface="Cambria Math"/>
                <a:cs typeface="Cambria Math"/>
              </a:rPr>
              <a:t>𝟏</a:t>
            </a:r>
            <a:r>
              <a:rPr dirty="0" sz="800">
                <a:latin typeface="Cambria Math"/>
                <a:cs typeface="Cambria Math"/>
              </a:rPr>
              <a:t>	</a:t>
            </a:r>
            <a:r>
              <a:rPr dirty="0" sz="800">
                <a:latin typeface="Cambria Math"/>
                <a:cs typeface="Cambria Math"/>
              </a:rPr>
              <a:t>𝟐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6982" y="1042161"/>
            <a:ext cx="863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00" spc="-20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𝟑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0613" y="1168653"/>
            <a:ext cx="7531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0">
                <a:latin typeface="Cambria Math"/>
                <a:cs typeface="Cambria Math"/>
              </a:rPr>
              <a:t>𝟒𝝅(𝒏</a:t>
            </a:r>
            <a:r>
              <a:rPr dirty="0" baseline="27777" sz="1200" spc="0">
                <a:latin typeface="Cambria Math"/>
                <a:cs typeface="Cambria Math"/>
              </a:rPr>
              <a:t>𝟐</a:t>
            </a:r>
            <a:r>
              <a:rPr dirty="0" sz="1000" spc="0">
                <a:latin typeface="Cambria Math"/>
                <a:cs typeface="Cambria Math"/>
              </a:rPr>
              <a:t>−𝒏</a:t>
            </a:r>
            <a:r>
              <a:rPr dirty="0" baseline="27777" sz="1200" spc="0">
                <a:latin typeface="Cambria Math"/>
                <a:cs typeface="Cambria Math"/>
              </a:rPr>
              <a:t>𝟐</a:t>
            </a:r>
            <a:r>
              <a:rPr dirty="0" sz="1000" spc="0">
                <a:latin typeface="Cambria Math"/>
                <a:cs typeface="Cambria Math"/>
              </a:rPr>
              <a:t>)</a:t>
            </a:r>
            <a:r>
              <a:rPr dirty="0" baseline="20833" sz="1200" spc="0">
                <a:latin typeface="Cambria Math"/>
                <a:cs typeface="Cambria Math"/>
              </a:rPr>
              <a:t>𝟐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6895" y="930656"/>
            <a:ext cx="3683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(</a:t>
            </a:r>
            <a:r>
              <a:rPr dirty="0" sz="1400" spc="0" b="1">
                <a:latin typeface="Times New Roman"/>
                <a:cs typeface="Times New Roman"/>
              </a:rPr>
              <a:t>3</a:t>
            </a:r>
            <a:r>
              <a:rPr dirty="0" sz="1400" spc="-5" b="1">
                <a:latin typeface="Times New Roman"/>
                <a:cs typeface="Times New Roman"/>
              </a:rPr>
              <a:t>.</a:t>
            </a:r>
            <a:r>
              <a:rPr dirty="0" sz="1400" spc="0" b="1">
                <a:latin typeface="Times New Roman"/>
                <a:cs typeface="Times New Roman"/>
              </a:rPr>
              <a:t>9</a:t>
            </a:r>
            <a:r>
              <a:rPr dirty="0" sz="140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1406397"/>
            <a:ext cx="5301615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42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expression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critical radius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curvature </a:t>
            </a:r>
            <a:r>
              <a:rPr dirty="0" sz="1200">
                <a:latin typeface="Times New Roman"/>
                <a:cs typeface="Times New Roman"/>
              </a:rPr>
              <a:t>for a single-mode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 spc="-5" i="1">
                <a:latin typeface="Times New Roman"/>
                <a:cs typeface="Times New Roman"/>
              </a:rPr>
              <a:t>R</a:t>
            </a:r>
            <a:r>
              <a:rPr dirty="0" baseline="-9259" sz="1350" spc="-7">
                <a:latin typeface="Times New Roman"/>
                <a:cs typeface="Times New Roman"/>
              </a:rPr>
              <a:t>cs </a:t>
            </a:r>
            <a:r>
              <a:rPr dirty="0" sz="1200" spc="-5">
                <a:latin typeface="Times New Roman"/>
                <a:cs typeface="Times New Roman"/>
              </a:rPr>
              <a:t>can </a:t>
            </a:r>
            <a:r>
              <a:rPr dirty="0" sz="1200">
                <a:latin typeface="Times New Roman"/>
                <a:cs typeface="Times New Roman"/>
              </a:rPr>
              <a:t>be  </a:t>
            </a:r>
            <a:r>
              <a:rPr dirty="0" sz="1200" spc="-5">
                <a:latin typeface="Times New Roman"/>
                <a:cs typeface="Times New Roman"/>
              </a:rPr>
              <a:t>estimated as: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04" y="2368041"/>
            <a:ext cx="421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𝑹</a:t>
            </a:r>
            <a:r>
              <a:rPr dirty="0" baseline="-16339" sz="1275">
                <a:latin typeface="Cambria Math"/>
                <a:cs typeface="Cambria Math"/>
              </a:rPr>
              <a:t>𝑪𝑺</a:t>
            </a:r>
            <a:r>
              <a:rPr dirty="0" baseline="-16339" sz="1275" spc="1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≈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0633" y="2672841"/>
            <a:ext cx="4406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</a:tabLst>
            </a:pPr>
            <a:r>
              <a:rPr dirty="0" sz="850">
                <a:latin typeface="Cambria Math"/>
                <a:cs typeface="Cambria Math"/>
              </a:rPr>
              <a:t>𝟏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>
                <a:latin typeface="Cambria Math"/>
                <a:cs typeface="Cambria Math"/>
              </a:rPr>
              <a:t>𝟐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0219" y="2465577"/>
            <a:ext cx="895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850" spc="-2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50" spc="-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𝟑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2994" y="2587497"/>
            <a:ext cx="747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Cambria Math"/>
                <a:cs typeface="Cambria Math"/>
              </a:rPr>
              <a:t>(𝒏</a:t>
            </a:r>
            <a:r>
              <a:rPr dirty="0" baseline="29411" sz="1275" spc="7">
                <a:latin typeface="Cambria Math"/>
                <a:cs typeface="Cambria Math"/>
              </a:rPr>
              <a:t>𝟐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60">
                <a:latin typeface="Cambria Math"/>
                <a:cs typeface="Cambria Math"/>
              </a:rPr>
              <a:t> </a:t>
            </a:r>
            <a:r>
              <a:rPr dirty="0" sz="1200" spc="15">
                <a:latin typeface="Cambria Math"/>
                <a:cs typeface="Cambria Math"/>
              </a:rPr>
              <a:t>𝒏</a:t>
            </a:r>
            <a:r>
              <a:rPr dirty="0" baseline="29411" sz="1275" spc="22">
                <a:latin typeface="Cambria Math"/>
                <a:cs typeface="Cambria Math"/>
              </a:rPr>
              <a:t>𝟐</a:t>
            </a:r>
            <a:r>
              <a:rPr dirty="0" sz="1200" spc="15">
                <a:latin typeface="Cambria Math"/>
                <a:cs typeface="Cambria Math"/>
              </a:rPr>
              <a:t>)</a:t>
            </a:r>
            <a:r>
              <a:rPr dirty="0" baseline="22875" sz="1275" spc="22">
                <a:latin typeface="Cambria Math"/>
                <a:cs typeface="Cambria Math"/>
              </a:rPr>
              <a:t>𝟐</a:t>
            </a:r>
            <a:endParaRPr baseline="22875" sz="1275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5694" y="2489707"/>
            <a:ext cx="728980" cy="0"/>
          </a:xfrm>
          <a:custGeom>
            <a:avLst/>
            <a:gdLst/>
            <a:ahLst/>
            <a:cxnLst/>
            <a:rect l="l" t="t" r="r" b="b"/>
            <a:pathLst>
              <a:path w="728980" h="0">
                <a:moveTo>
                  <a:pt x="0" y="0"/>
                </a:moveTo>
                <a:lnTo>
                  <a:pt x="72877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33117" y="2252217"/>
            <a:ext cx="1795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6720" algn="l"/>
              </a:tabLst>
            </a:pPr>
            <a:r>
              <a:rPr dirty="0" sz="1200">
                <a:latin typeface="Cambria Math"/>
                <a:cs typeface="Cambria Math"/>
              </a:rPr>
              <a:t>𝟐𝟎𝝀	𝝀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0942" y="2470150"/>
            <a:ext cx="111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𝝀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6286" y="2544825"/>
            <a:ext cx="933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𝑪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93642" y="2489707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 h="0">
                <a:moveTo>
                  <a:pt x="0" y="0"/>
                </a:moveTo>
                <a:lnTo>
                  <a:pt x="16032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56230" y="2368041"/>
            <a:ext cx="1386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7305" algn="l"/>
              </a:tabLst>
            </a:pPr>
            <a:r>
              <a:rPr dirty="0" sz="1200" spc="80">
                <a:latin typeface="Cambria Math"/>
                <a:cs typeface="Cambria Math"/>
              </a:rPr>
              <a:t>(</a:t>
            </a:r>
            <a:r>
              <a:rPr dirty="0" sz="1200">
                <a:latin typeface="Cambria Math"/>
                <a:cs typeface="Cambria Math"/>
              </a:rPr>
              <a:t>𝟐.</a:t>
            </a:r>
            <a:r>
              <a:rPr dirty="0" sz="1200" spc="-5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𝟕𝟒𝟖</a:t>
            </a:r>
            <a:r>
              <a:rPr dirty="0" sz="1200" spc="-1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𝟎.</a:t>
            </a:r>
            <a:r>
              <a:rPr dirty="0" sz="1200" spc="-7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𝟗𝟗𝟔	</a:t>
            </a:r>
            <a:r>
              <a:rPr dirty="0" sz="1200" spc="85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7416" y="2223261"/>
            <a:ext cx="1695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0">
                <a:latin typeface="Cambria Math"/>
                <a:cs typeface="Cambria Math"/>
              </a:rPr>
              <a:t>−</a:t>
            </a:r>
            <a:r>
              <a:rPr dirty="0" sz="850">
                <a:latin typeface="Cambria Math"/>
                <a:cs typeface="Cambria Math"/>
              </a:rPr>
              <a:t>𝟑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25265" y="2368041"/>
            <a:ext cx="356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𝟑.</a:t>
            </a:r>
            <a:r>
              <a:rPr dirty="0" sz="1200" spc="-13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𝟏𝟎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604" y="2851149"/>
            <a:ext cx="5302250" cy="13398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43900"/>
              </a:lnSpc>
              <a:spcBef>
                <a:spcPts val="90"/>
              </a:spcBef>
            </a:pPr>
            <a:r>
              <a:rPr dirty="0" sz="1200" spc="-5">
                <a:latin typeface="Times New Roman"/>
                <a:cs typeface="Times New Roman"/>
              </a:rPr>
              <a:t>where λc </a:t>
            </a:r>
            <a:r>
              <a:rPr dirty="0" sz="1200">
                <a:latin typeface="Times New Roman"/>
                <a:cs typeface="Times New Roman"/>
              </a:rPr>
              <a:t>is the </a:t>
            </a:r>
            <a:r>
              <a:rPr dirty="0" sz="1200" spc="-5">
                <a:latin typeface="Times New Roman"/>
                <a:cs typeface="Times New Roman"/>
              </a:rPr>
              <a:t>cutoff wavelength </a:t>
            </a:r>
            <a:r>
              <a:rPr dirty="0" sz="1200">
                <a:latin typeface="Times New Roman"/>
                <a:cs typeface="Times New Roman"/>
              </a:rPr>
              <a:t>for the single-mode </a:t>
            </a:r>
            <a:r>
              <a:rPr dirty="0" sz="1200" spc="-5">
                <a:latin typeface="Times New Roman"/>
                <a:cs typeface="Times New Roman"/>
              </a:rPr>
              <a:t>fiber.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from  the </a:t>
            </a:r>
            <a:r>
              <a:rPr dirty="0" sz="1200" spc="-5">
                <a:latin typeface="Times New Roman"/>
                <a:cs typeface="Times New Roman"/>
              </a:rPr>
              <a:t>expression given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Eqs. (3.9) and (3.10) </a:t>
            </a:r>
            <a:r>
              <a:rPr dirty="0" sz="1200">
                <a:latin typeface="Times New Roman"/>
                <a:cs typeface="Times New Roman"/>
              </a:rPr>
              <a:t>that potential </a:t>
            </a:r>
            <a:r>
              <a:rPr dirty="0" sz="1200" spc="-5">
                <a:latin typeface="Times New Roman"/>
                <a:cs typeface="Times New Roman"/>
              </a:rPr>
              <a:t>macro </a:t>
            </a:r>
            <a:r>
              <a:rPr dirty="0" sz="1200">
                <a:latin typeface="Times New Roman"/>
                <a:cs typeface="Times New Roman"/>
              </a:rPr>
              <a:t>bending </a:t>
            </a:r>
            <a:r>
              <a:rPr dirty="0" sz="1200" spc="-5">
                <a:latin typeface="Times New Roman"/>
                <a:cs typeface="Times New Roman"/>
              </a:rPr>
              <a:t>losses </a:t>
            </a:r>
            <a:r>
              <a:rPr dirty="0" sz="1200">
                <a:latin typeface="Times New Roman"/>
                <a:cs typeface="Times New Roman"/>
              </a:rPr>
              <a:t>may  be </a:t>
            </a:r>
            <a:r>
              <a:rPr dirty="0" sz="1200" spc="-5">
                <a:latin typeface="Times New Roman"/>
                <a:cs typeface="Times New Roman"/>
              </a:rPr>
              <a:t>reduced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by[1]:</a:t>
            </a:r>
            <a:endParaRPr sz="1200">
              <a:latin typeface="Times New Roman"/>
              <a:cs typeface="Times New Roman"/>
            </a:endParaRPr>
          </a:p>
          <a:p>
            <a:pPr algn="just" marL="218440" indent="-205740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219075" algn="l"/>
              </a:tabLst>
            </a:pPr>
            <a:r>
              <a:rPr dirty="0" sz="1200" spc="-5">
                <a:latin typeface="Times New Roman"/>
                <a:cs typeface="Times New Roman"/>
              </a:rPr>
              <a:t>designing fibers with large relative refractive </a:t>
            </a:r>
            <a:r>
              <a:rPr dirty="0" sz="1200">
                <a:latin typeface="Times New Roman"/>
                <a:cs typeface="Times New Roman"/>
              </a:rPr>
              <a:t>index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differences;</a:t>
            </a:r>
            <a:endParaRPr sz="1200">
              <a:latin typeface="Times New Roman"/>
              <a:cs typeface="Times New Roman"/>
            </a:endParaRPr>
          </a:p>
          <a:p>
            <a:pPr algn="just" marL="227329" indent="-214629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227965" algn="l"/>
              </a:tabLst>
            </a:pPr>
            <a:r>
              <a:rPr dirty="0" sz="1200" spc="-5">
                <a:latin typeface="Times New Roman"/>
                <a:cs typeface="Times New Roman"/>
              </a:rPr>
              <a:t>operating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shortest wavelength</a:t>
            </a:r>
            <a:r>
              <a:rPr dirty="0" sz="1200" spc="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possible.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74996" y="4990651"/>
            <a:ext cx="4301613" cy="2024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49" y="541019"/>
            <a:ext cx="5266813" cy="886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128" y="3416501"/>
            <a:ext cx="4812632" cy="526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10254" y="514603"/>
            <a:ext cx="938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Lecture(7)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130604" y="749299"/>
            <a:ext cx="837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Dispersion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874014"/>
            <a:ext cx="5299710" cy="2129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Dispersion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transmitted optical </a:t>
            </a:r>
            <a:r>
              <a:rPr dirty="0" sz="1200" spc="-10">
                <a:latin typeface="Times New Roman"/>
                <a:cs typeface="Times New Roman"/>
              </a:rPr>
              <a:t>signal </a:t>
            </a:r>
            <a:r>
              <a:rPr dirty="0" sz="1200" spc="-5">
                <a:latin typeface="Times New Roman"/>
                <a:cs typeface="Times New Roman"/>
              </a:rPr>
              <a:t>causes distortion </a:t>
            </a:r>
            <a:r>
              <a:rPr dirty="0" sz="1200">
                <a:latin typeface="Times New Roman"/>
                <a:cs typeface="Times New Roman"/>
              </a:rPr>
              <a:t>for both </a:t>
            </a:r>
            <a:r>
              <a:rPr dirty="0" sz="1200" spc="-5">
                <a:latin typeface="Times New Roman"/>
                <a:cs typeface="Times New Roman"/>
              </a:rPr>
              <a:t>digital and  analog transmission </a:t>
            </a:r>
            <a:r>
              <a:rPr dirty="0" sz="1200">
                <a:latin typeface="Times New Roman"/>
                <a:cs typeface="Times New Roman"/>
              </a:rPr>
              <a:t>along </a:t>
            </a:r>
            <a:r>
              <a:rPr dirty="0" sz="1200" spc="-5">
                <a:latin typeface="Times New Roman"/>
                <a:cs typeface="Times New Roman"/>
              </a:rPr>
              <a:t>optical fibers. When considering </a:t>
            </a:r>
            <a:r>
              <a:rPr dirty="0" sz="1200">
                <a:latin typeface="Times New Roman"/>
                <a:cs typeface="Times New Roman"/>
              </a:rPr>
              <a:t>the major </a:t>
            </a:r>
            <a:r>
              <a:rPr dirty="0" sz="1200" spc="-5">
                <a:latin typeface="Times New Roman"/>
                <a:cs typeface="Times New Roman"/>
              </a:rPr>
              <a:t>implementation 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optical </a:t>
            </a:r>
            <a:r>
              <a:rPr dirty="0" sz="1200">
                <a:latin typeface="Times New Roman"/>
                <a:cs typeface="Times New Roman"/>
              </a:rPr>
              <a:t>fiber </a:t>
            </a:r>
            <a:r>
              <a:rPr dirty="0" sz="1200" spc="-5">
                <a:latin typeface="Times New Roman"/>
                <a:cs typeface="Times New Roman"/>
              </a:rPr>
              <a:t>transmission which involves </a:t>
            </a:r>
            <a:r>
              <a:rPr dirty="0" sz="1200">
                <a:latin typeface="Times New Roman"/>
                <a:cs typeface="Times New Roman"/>
              </a:rPr>
              <a:t>some </a:t>
            </a:r>
            <a:r>
              <a:rPr dirty="0" sz="1200" spc="-5">
                <a:latin typeface="Times New Roman"/>
                <a:cs typeface="Times New Roman"/>
              </a:rPr>
              <a:t>form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digital </a:t>
            </a:r>
            <a:r>
              <a:rPr dirty="0" sz="1200">
                <a:latin typeface="Times New Roman"/>
                <a:cs typeface="Times New Roman"/>
              </a:rPr>
              <a:t>modulation, then  </a:t>
            </a:r>
            <a:r>
              <a:rPr dirty="0" sz="1200" spc="-5">
                <a:latin typeface="Times New Roman"/>
                <a:cs typeface="Times New Roman"/>
              </a:rPr>
              <a:t>dispersion mechanisms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fiber cause broadening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transmitted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light  pulses as </a:t>
            </a:r>
            <a:r>
              <a:rPr dirty="0" sz="1200">
                <a:latin typeface="Times New Roman"/>
                <a:cs typeface="Times New Roman"/>
              </a:rPr>
              <a:t>they </a:t>
            </a:r>
            <a:r>
              <a:rPr dirty="0" sz="1200" spc="-5">
                <a:latin typeface="Times New Roman"/>
                <a:cs typeface="Times New Roman"/>
              </a:rPr>
              <a:t>travel </a:t>
            </a:r>
            <a:r>
              <a:rPr dirty="0" sz="1200">
                <a:latin typeface="Times New Roman"/>
                <a:cs typeface="Times New Roman"/>
              </a:rPr>
              <a:t>along the </a:t>
            </a:r>
            <a:r>
              <a:rPr dirty="0" sz="1200" spc="-5">
                <a:latin typeface="Times New Roman"/>
                <a:cs typeface="Times New Roman"/>
              </a:rPr>
              <a:t>channel. </a:t>
            </a:r>
            <a:r>
              <a:rPr dirty="0" sz="1200">
                <a:latin typeface="Times New Roman"/>
                <a:cs typeface="Times New Roman"/>
              </a:rPr>
              <a:t>The phenomenon </a:t>
            </a:r>
            <a:r>
              <a:rPr dirty="0" sz="1200" spc="-5">
                <a:latin typeface="Times New Roman"/>
                <a:cs typeface="Times New Roman"/>
              </a:rPr>
              <a:t>is illustrated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3.7,  </a:t>
            </a: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observed that </a:t>
            </a:r>
            <a:r>
              <a:rPr dirty="0" sz="1200" spc="-5">
                <a:latin typeface="Times New Roman"/>
                <a:cs typeface="Times New Roman"/>
              </a:rPr>
              <a:t>each </a:t>
            </a:r>
            <a:r>
              <a:rPr dirty="0" sz="1200">
                <a:latin typeface="Times New Roman"/>
                <a:cs typeface="Times New Roman"/>
              </a:rPr>
              <a:t>pulse </a:t>
            </a:r>
            <a:r>
              <a:rPr dirty="0" sz="1200" spc="-5">
                <a:latin typeface="Times New Roman"/>
                <a:cs typeface="Times New Roman"/>
              </a:rPr>
              <a:t>broadens and </a:t>
            </a:r>
            <a:r>
              <a:rPr dirty="0" sz="1200">
                <a:latin typeface="Times New Roman"/>
                <a:cs typeface="Times New Roman"/>
              </a:rPr>
              <a:t>overlaps with </a:t>
            </a:r>
            <a:r>
              <a:rPr dirty="0" sz="1200" spc="-5">
                <a:latin typeface="Times New Roman"/>
                <a:cs typeface="Times New Roman"/>
              </a:rPr>
              <a:t>its neighbors,  </a:t>
            </a:r>
            <a:r>
              <a:rPr dirty="0" sz="1200">
                <a:latin typeface="Times New Roman"/>
                <a:cs typeface="Times New Roman"/>
              </a:rPr>
              <a:t>eventually becoming </a:t>
            </a:r>
            <a:r>
              <a:rPr dirty="0" sz="1200" spc="-5">
                <a:latin typeface="Times New Roman"/>
                <a:cs typeface="Times New Roman"/>
              </a:rPr>
              <a:t>indistinguishable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receiver </a:t>
            </a:r>
            <a:r>
              <a:rPr dirty="0" sz="1200">
                <a:latin typeface="Times New Roman"/>
                <a:cs typeface="Times New Roman"/>
              </a:rPr>
              <a:t>input. The </a:t>
            </a:r>
            <a:r>
              <a:rPr dirty="0" sz="1200" spc="-5">
                <a:latin typeface="Times New Roman"/>
                <a:cs typeface="Times New Roman"/>
              </a:rPr>
              <a:t>effect is </a:t>
            </a:r>
            <a:r>
              <a:rPr dirty="0" sz="1200">
                <a:latin typeface="Times New Roman"/>
                <a:cs typeface="Times New Roman"/>
              </a:rPr>
              <a:t>known </a:t>
            </a:r>
            <a:r>
              <a:rPr dirty="0" sz="1200" spc="-5">
                <a:latin typeface="Times New Roman"/>
                <a:cs typeface="Times New Roman"/>
              </a:rPr>
              <a:t>as  intersymbol interference </a:t>
            </a:r>
            <a:r>
              <a:rPr dirty="0" sz="1200" spc="-10">
                <a:latin typeface="Times New Roman"/>
                <a:cs typeface="Times New Roman"/>
              </a:rPr>
              <a:t>(ISI)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856" y="1253770"/>
            <a:ext cx="3765596" cy="446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5655436"/>
            <a:ext cx="5208270" cy="7924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>
              <a:lnSpc>
                <a:spcPct val="141300"/>
              </a:lnSpc>
              <a:spcBef>
                <a:spcPts val="35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For </a:t>
            </a:r>
            <a:r>
              <a:rPr dirty="0" baseline="4629" sz="1800">
                <a:latin typeface="Times New Roman"/>
                <a:cs typeface="Times New Roman"/>
              </a:rPr>
              <a:t>no </a:t>
            </a:r>
            <a:r>
              <a:rPr dirty="0" baseline="4629" sz="1800" spc="-7">
                <a:latin typeface="Times New Roman"/>
                <a:cs typeface="Times New Roman"/>
              </a:rPr>
              <a:t>overlapping </a:t>
            </a:r>
            <a:r>
              <a:rPr dirty="0" baseline="4629" sz="1800">
                <a:latin typeface="Times New Roman"/>
                <a:cs typeface="Times New Roman"/>
              </a:rPr>
              <a:t>of light </a:t>
            </a:r>
            <a:r>
              <a:rPr dirty="0" baseline="4629" sz="1800" spc="-7">
                <a:latin typeface="Times New Roman"/>
                <a:cs typeface="Times New Roman"/>
              </a:rPr>
              <a:t>pulses </a:t>
            </a:r>
            <a:r>
              <a:rPr dirty="0" baseline="4629" sz="1800">
                <a:latin typeface="Times New Roman"/>
                <a:cs typeface="Times New Roman"/>
              </a:rPr>
              <a:t>down on </a:t>
            </a:r>
            <a:r>
              <a:rPr dirty="0" baseline="4629" sz="1800" spc="-7">
                <a:latin typeface="Times New Roman"/>
                <a:cs typeface="Times New Roman"/>
              </a:rPr>
              <a:t>an optical fiber </a:t>
            </a:r>
            <a:r>
              <a:rPr dirty="0" baseline="4629" sz="1800">
                <a:latin typeface="Times New Roman"/>
                <a:cs typeface="Times New Roman"/>
              </a:rPr>
              <a:t>link the </a:t>
            </a:r>
            <a:r>
              <a:rPr dirty="0" baseline="4629" sz="1800" spc="-7">
                <a:latin typeface="Times New Roman"/>
                <a:cs typeface="Times New Roman"/>
              </a:rPr>
              <a:t>digital </a:t>
            </a:r>
            <a:r>
              <a:rPr dirty="0" baseline="4629" sz="1800">
                <a:latin typeface="Times New Roman"/>
                <a:cs typeface="Times New Roman"/>
              </a:rPr>
              <a:t>bit </a:t>
            </a:r>
            <a:r>
              <a:rPr dirty="0" baseline="4629" sz="1800" spc="-7">
                <a:latin typeface="Times New Roman"/>
                <a:cs typeface="Times New Roman"/>
              </a:rPr>
              <a:t>rate </a:t>
            </a:r>
            <a:r>
              <a:rPr dirty="0" baseline="4629" sz="1800" spc="-7" i="1">
                <a:latin typeface="Times New Roman"/>
                <a:cs typeface="Times New Roman"/>
              </a:rPr>
              <a:t>B</a:t>
            </a:r>
            <a:r>
              <a:rPr dirty="0" sz="800" spc="-5">
                <a:latin typeface="Times New Roman"/>
                <a:cs typeface="Times New Roman"/>
              </a:rPr>
              <a:t>T  </a:t>
            </a:r>
            <a:r>
              <a:rPr dirty="0" sz="1200" spc="-5">
                <a:latin typeface="Times New Roman"/>
                <a:cs typeface="Times New Roman"/>
              </a:rPr>
              <a:t>must be less </a:t>
            </a:r>
            <a:r>
              <a:rPr dirty="0" sz="1200">
                <a:latin typeface="Times New Roman"/>
                <a:cs typeface="Times New Roman"/>
              </a:rPr>
              <a:t>than the </a:t>
            </a:r>
            <a:r>
              <a:rPr dirty="0" sz="1200" spc="-5">
                <a:latin typeface="Times New Roman"/>
                <a:cs typeface="Times New Roman"/>
              </a:rPr>
              <a:t>reciprocal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broadened (through </a:t>
            </a:r>
            <a:r>
              <a:rPr dirty="0" sz="1200">
                <a:latin typeface="Times New Roman"/>
                <a:cs typeface="Times New Roman"/>
              </a:rPr>
              <a:t>dispersion) pulse </a:t>
            </a:r>
            <a:r>
              <a:rPr dirty="0" sz="1200" spc="-5">
                <a:latin typeface="Times New Roman"/>
                <a:cs typeface="Times New Roman"/>
              </a:rPr>
              <a:t>duration  (2τ). Hence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094" y="6640448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𝑻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552056"/>
            <a:ext cx="4241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</a:tabLst>
            </a:pPr>
            <a:r>
              <a:rPr dirty="0" sz="1400">
                <a:latin typeface="Cambria Math"/>
                <a:cs typeface="Cambria Math"/>
              </a:rPr>
              <a:t>𝑩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≤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710" y="6455435"/>
            <a:ext cx="166370" cy="4159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434"/>
              </a:spcBef>
            </a:pPr>
            <a:r>
              <a:rPr dirty="0" sz="1000" spc="-5">
                <a:latin typeface="Cambria Math"/>
                <a:cs typeface="Cambria Math"/>
              </a:rPr>
              <a:t>𝟏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00" spc="-5">
                <a:latin typeface="Cambria Math"/>
                <a:cs typeface="Cambria Math"/>
              </a:rPr>
              <a:t>𝟐𝝉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9410" y="669277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 h="0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34182" y="6552056"/>
            <a:ext cx="4584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(</a:t>
            </a:r>
            <a:r>
              <a:rPr dirty="0" sz="1400" spc="0" b="1">
                <a:latin typeface="Times New Roman"/>
                <a:cs typeface="Times New Roman"/>
              </a:rPr>
              <a:t>3</a:t>
            </a:r>
            <a:r>
              <a:rPr dirty="0" sz="1400" b="1">
                <a:latin typeface="Times New Roman"/>
                <a:cs typeface="Times New Roman"/>
              </a:rPr>
              <a:t>.1</a:t>
            </a:r>
            <a:r>
              <a:rPr dirty="0" sz="1400" spc="0" b="1">
                <a:latin typeface="Times New Roman"/>
                <a:cs typeface="Times New Roman"/>
              </a:rPr>
              <a:t>1</a:t>
            </a:r>
            <a:r>
              <a:rPr dirty="0" sz="140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6816318"/>
            <a:ext cx="5301615" cy="95631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12700" marR="5080">
              <a:lnSpc>
                <a:spcPct val="15170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400">
                <a:latin typeface="Cambria Math"/>
                <a:cs typeface="Cambria Math"/>
              </a:rPr>
              <a:t>𝝉 </a:t>
            </a:r>
            <a:r>
              <a:rPr dirty="0" sz="1200" spc="-5">
                <a:latin typeface="Times New Roman"/>
                <a:cs typeface="Times New Roman"/>
              </a:rPr>
              <a:t>is total </a:t>
            </a:r>
            <a:r>
              <a:rPr dirty="0" sz="1200">
                <a:latin typeface="Times New Roman"/>
                <a:cs typeface="Times New Roman"/>
              </a:rPr>
              <a:t>pulse </a:t>
            </a:r>
            <a:r>
              <a:rPr dirty="0" sz="1200" spc="-5">
                <a:latin typeface="Times New Roman"/>
                <a:cs typeface="Times New Roman"/>
              </a:rPr>
              <a:t>boarding and </a:t>
            </a:r>
            <a:r>
              <a:rPr dirty="0" sz="1200" spc="-5">
                <a:latin typeface="Cambria Math"/>
                <a:cs typeface="Cambria Math"/>
              </a:rPr>
              <a:t>𝑩</a:t>
            </a:r>
            <a:r>
              <a:rPr dirty="0" baseline="-16339" sz="1275" spc="-7">
                <a:latin typeface="Cambria Math"/>
                <a:cs typeface="Cambria Math"/>
              </a:rPr>
              <a:t>𝑻 </a:t>
            </a:r>
            <a:r>
              <a:rPr dirty="0" sz="1200" spc="-5" b="1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maximum possible optical bandwidth  which is equivalent </a:t>
            </a:r>
            <a:r>
              <a:rPr dirty="0" sz="1200">
                <a:latin typeface="Times New Roman"/>
                <a:cs typeface="Times New Roman"/>
              </a:rPr>
              <a:t>to the maximum </a:t>
            </a:r>
            <a:r>
              <a:rPr dirty="0" sz="1200" spc="-5">
                <a:latin typeface="Times New Roman"/>
                <a:cs typeface="Times New Roman"/>
              </a:rPr>
              <a:t>possible bit rate </a:t>
            </a:r>
            <a:r>
              <a:rPr dirty="0" sz="1200" b="1">
                <a:latin typeface="Times New Roman"/>
                <a:cs typeface="Times New Roman"/>
              </a:rPr>
              <a:t>(i.e </a:t>
            </a:r>
            <a:r>
              <a:rPr dirty="0" sz="1400" spc="-5">
                <a:latin typeface="Cambria Math"/>
                <a:cs typeface="Cambria Math"/>
              </a:rPr>
              <a:t>𝑩</a:t>
            </a:r>
            <a:r>
              <a:rPr dirty="0" baseline="-16666" sz="1500" spc="-7">
                <a:latin typeface="Cambria Math"/>
                <a:cs typeface="Cambria Math"/>
              </a:rPr>
              <a:t>𝒐𝒑𝒕 </a:t>
            </a:r>
            <a:r>
              <a:rPr dirty="0" sz="1400">
                <a:latin typeface="Cambria Math"/>
                <a:cs typeface="Cambria Math"/>
              </a:rPr>
              <a:t>= </a:t>
            </a:r>
            <a:r>
              <a:rPr dirty="0" sz="1400" spc="5">
                <a:latin typeface="Cambria Math"/>
                <a:cs typeface="Cambria Math"/>
              </a:rPr>
              <a:t>𝑩</a:t>
            </a:r>
            <a:r>
              <a:rPr dirty="0" baseline="-16666" sz="1500" spc="7">
                <a:latin typeface="Cambria Math"/>
                <a:cs typeface="Cambria Math"/>
              </a:rPr>
              <a:t>𝑻</a:t>
            </a:r>
            <a:r>
              <a:rPr dirty="0" sz="1200" spc="5" b="1">
                <a:latin typeface="Times New Roman"/>
                <a:cs typeface="Times New Roman"/>
              </a:rPr>
              <a:t>), </a:t>
            </a:r>
            <a:r>
              <a:rPr dirty="0" sz="1200">
                <a:latin typeface="Times New Roman"/>
                <a:cs typeface="Times New Roman"/>
              </a:rPr>
              <a:t>thus the  </a:t>
            </a:r>
            <a:r>
              <a:rPr dirty="0" sz="1200" spc="-5">
                <a:latin typeface="Times New Roman"/>
                <a:cs typeface="Times New Roman"/>
              </a:rPr>
              <a:t>expression is become </a:t>
            </a:r>
            <a:r>
              <a:rPr dirty="0" sz="1200" spc="-10">
                <a:latin typeface="Times New Roman"/>
                <a:cs typeface="Times New Roman"/>
              </a:rPr>
              <a:t>as </a:t>
            </a:r>
            <a:r>
              <a:rPr dirty="0" sz="1200" spc="-5">
                <a:latin typeface="Times New Roman"/>
                <a:cs typeface="Times New Roman"/>
              </a:rPr>
              <a:t>eq.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(3.12):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094" y="8227314"/>
            <a:ext cx="2311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𝒐</a:t>
            </a:r>
            <a:r>
              <a:rPr dirty="0" sz="1000">
                <a:latin typeface="Cambria Math"/>
                <a:cs typeface="Cambria Math"/>
              </a:rPr>
              <a:t>𝒑</a:t>
            </a:r>
            <a:r>
              <a:rPr dirty="0" sz="1000" spc="-5">
                <a:latin typeface="Cambria Math"/>
                <a:cs typeface="Cambria Math"/>
              </a:rPr>
              <a:t>𝒕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3117" y="8227314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𝑻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8138540"/>
            <a:ext cx="9956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590" algn="l"/>
                <a:tab pos="848994" algn="l"/>
              </a:tabLst>
            </a:pPr>
            <a:r>
              <a:rPr dirty="0" sz="1400">
                <a:latin typeface="Cambria Math"/>
                <a:cs typeface="Cambria Math"/>
              </a:rPr>
              <a:t>𝑩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𝑩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0114" y="8041537"/>
            <a:ext cx="166370" cy="416559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439"/>
              </a:spcBef>
            </a:pPr>
            <a:r>
              <a:rPr dirty="0" sz="1000" spc="-5">
                <a:latin typeface="Cambria Math"/>
                <a:cs typeface="Cambria Math"/>
              </a:rPr>
              <a:t>𝟏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00" spc="-5">
                <a:latin typeface="Cambria Math"/>
                <a:cs typeface="Cambria Math"/>
              </a:rPr>
              <a:t>𝟐𝝉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02814" y="827925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 h="0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78023" y="8164448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1</a:t>
            </a:r>
            <a:r>
              <a:rPr dirty="0" sz="1200" b="1">
                <a:latin typeface="Times New Roman"/>
                <a:cs typeface="Times New Roman"/>
              </a:rPr>
              <a:t>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1130604" y="8746997"/>
            <a:ext cx="5297170" cy="81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Another more accurate estimate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maximum </a:t>
            </a:r>
            <a:r>
              <a:rPr dirty="0" sz="1200">
                <a:latin typeface="Times New Roman"/>
                <a:cs typeface="Times New Roman"/>
              </a:rPr>
              <a:t>bit </a:t>
            </a:r>
            <a:r>
              <a:rPr dirty="0" sz="1200" spc="-5">
                <a:latin typeface="Times New Roman"/>
                <a:cs typeface="Times New Roman"/>
              </a:rPr>
              <a:t>rate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an optical channel </a:t>
            </a:r>
            <a:r>
              <a:rPr dirty="0" sz="1200">
                <a:latin typeface="Times New Roman"/>
                <a:cs typeface="Times New Roman"/>
              </a:rPr>
              <a:t>with  </a:t>
            </a:r>
            <a:r>
              <a:rPr dirty="0" sz="1200" spc="-5">
                <a:latin typeface="Times New Roman"/>
                <a:cs typeface="Times New Roman"/>
              </a:rPr>
              <a:t>dispersion </a:t>
            </a:r>
            <a:r>
              <a:rPr dirty="0" sz="1200">
                <a:latin typeface="Times New Roman"/>
                <a:cs typeface="Times New Roman"/>
              </a:rPr>
              <a:t>may be obtained by </a:t>
            </a:r>
            <a:r>
              <a:rPr dirty="0" sz="1200" spc="-5">
                <a:latin typeface="Times New Roman"/>
                <a:cs typeface="Times New Roman"/>
              </a:rPr>
              <a:t>considering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light pulses at </a:t>
            </a:r>
            <a:r>
              <a:rPr dirty="0" sz="1200">
                <a:latin typeface="Times New Roman"/>
                <a:cs typeface="Times New Roman"/>
              </a:rPr>
              <a:t>the output to </a:t>
            </a:r>
            <a:r>
              <a:rPr dirty="0" sz="1200" spc="-5">
                <a:latin typeface="Times New Roman"/>
                <a:cs typeface="Times New Roman"/>
              </a:rPr>
              <a:t>have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Gaussian shape </a:t>
            </a:r>
            <a:r>
              <a:rPr dirty="0" sz="1200">
                <a:latin typeface="Times New Roman"/>
                <a:cs typeface="Times New Roman"/>
              </a:rPr>
              <a:t>with an </a:t>
            </a:r>
            <a:r>
              <a:rPr dirty="0" sz="1200" spc="-5">
                <a:latin typeface="Times New Roman"/>
                <a:cs typeface="Times New Roman"/>
              </a:rPr>
              <a:t>rms width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b="1">
                <a:latin typeface="Times New Roman"/>
                <a:cs typeface="Times New Roman"/>
              </a:rPr>
              <a:t>σ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094" y="702055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𝑻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13663"/>
            <a:ext cx="83311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𝑩 </a:t>
            </a:r>
            <a:r>
              <a:rPr dirty="0" sz="1200" spc="-5">
                <a:latin typeface="Cambria Math"/>
                <a:cs typeface="Cambria Math"/>
              </a:rPr>
              <a:t>(𝐦𝐚𝐱)</a:t>
            </a:r>
            <a:r>
              <a:rPr dirty="0" sz="1200" spc="1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570" y="432308"/>
            <a:ext cx="267970" cy="53467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Cambria Math"/>
                <a:cs typeface="Cambria Math"/>
              </a:rPr>
              <a:t>𝟎.</a:t>
            </a:r>
            <a:r>
              <a:rPr dirty="0" sz="1200" spc="-1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</a:t>
            </a:r>
            <a:endParaRPr sz="12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565"/>
              </a:spcBef>
            </a:pPr>
            <a:r>
              <a:rPr dirty="0" sz="1200">
                <a:latin typeface="Cambria Math"/>
                <a:cs typeface="Cambria Math"/>
              </a:rPr>
              <a:t>𝛔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3270" y="754379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14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27275" y="63957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 Math"/>
                <a:cs typeface="Cambria Math"/>
              </a:rPr>
              <a:t>𝐛𝐢𝐭</a:t>
            </a:r>
            <a:r>
              <a:rPr dirty="0" sz="1200" spc="1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9798" y="615187"/>
            <a:ext cx="1714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Cambria Math"/>
                <a:cs typeface="Cambria Math"/>
              </a:rPr>
              <a:t>−</a:t>
            </a: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5267" y="639571"/>
            <a:ext cx="4870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1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𝟏𝟑)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1186942"/>
            <a:ext cx="5300980" cy="81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Unlike the relationship given in Eq. </a:t>
            </a:r>
            <a:r>
              <a:rPr dirty="0" sz="1200">
                <a:latin typeface="Times New Roman"/>
                <a:cs typeface="Times New Roman"/>
              </a:rPr>
              <a:t>(3.12), </a:t>
            </a:r>
            <a:r>
              <a:rPr dirty="0" sz="1200" spc="-5">
                <a:latin typeface="Times New Roman"/>
                <a:cs typeface="Times New Roman"/>
              </a:rPr>
              <a:t>this analysis allows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existence </a:t>
            </a:r>
            <a:r>
              <a:rPr dirty="0" sz="1200">
                <a:latin typeface="Times New Roman"/>
                <a:cs typeface="Times New Roman"/>
              </a:rPr>
              <a:t>of a  </a:t>
            </a:r>
            <a:r>
              <a:rPr dirty="0" sz="1200" spc="-5">
                <a:latin typeface="Times New Roman"/>
                <a:cs typeface="Times New Roman"/>
              </a:rPr>
              <a:t>certain amount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signal overlap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channel, </a:t>
            </a:r>
            <a:r>
              <a:rPr dirty="0" sz="1200">
                <a:latin typeface="Times New Roman"/>
                <a:cs typeface="Times New Roman"/>
              </a:rPr>
              <a:t>while </a:t>
            </a:r>
            <a:r>
              <a:rPr dirty="0" sz="1200" spc="-5">
                <a:latin typeface="Times New Roman"/>
                <a:cs typeface="Times New Roman"/>
              </a:rPr>
              <a:t>avoiding </a:t>
            </a:r>
            <a:r>
              <a:rPr dirty="0" sz="1200">
                <a:latin typeface="Times New Roman"/>
                <a:cs typeface="Times New Roman"/>
              </a:rPr>
              <a:t>any SNR penalty  </a:t>
            </a:r>
            <a:r>
              <a:rPr dirty="0" sz="1200" spc="-5">
                <a:latin typeface="Times New Roman"/>
                <a:cs typeface="Times New Roman"/>
              </a:rPr>
              <a:t>which occurs when ISI becomes pronounced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2049" y="2609583"/>
            <a:ext cx="5253792" cy="6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4603"/>
            <a:ext cx="5300345" cy="6336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889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Lecture(8)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</a:pPr>
            <a:r>
              <a:rPr dirty="0" sz="1400" spc="-5" b="1">
                <a:latin typeface="Times New Roman"/>
                <a:cs typeface="Times New Roman"/>
              </a:rPr>
              <a:t>Chromatic dispersion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</a:pPr>
            <a:r>
              <a:rPr dirty="0" sz="1200" spc="-5">
                <a:latin typeface="Times New Roman"/>
                <a:cs typeface="Times New Roman"/>
              </a:rPr>
              <a:t>Chromatic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intramodal dispersion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occur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all </a:t>
            </a:r>
            <a:r>
              <a:rPr dirty="0" sz="1200" spc="-10">
                <a:latin typeface="Times New Roman"/>
                <a:cs typeface="Times New Roman"/>
              </a:rPr>
              <a:t>types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optical fiber and results  from the finite spectral </a:t>
            </a:r>
            <a:r>
              <a:rPr dirty="0" sz="1200">
                <a:latin typeface="Times New Roman"/>
                <a:cs typeface="Times New Roman"/>
              </a:rPr>
              <a:t>line </a:t>
            </a:r>
            <a:r>
              <a:rPr dirty="0" sz="1200" spc="-5">
                <a:latin typeface="Times New Roman"/>
                <a:cs typeface="Times New Roman"/>
              </a:rPr>
              <a:t>width of the optical source. Since optical sources </a:t>
            </a:r>
            <a:r>
              <a:rPr dirty="0" sz="1200">
                <a:latin typeface="Times New Roman"/>
                <a:cs typeface="Times New Roman"/>
              </a:rPr>
              <a:t>do not  </a:t>
            </a:r>
            <a:r>
              <a:rPr dirty="0" sz="1200" spc="-5">
                <a:latin typeface="Times New Roman"/>
                <a:cs typeface="Times New Roman"/>
              </a:rPr>
              <a:t>emit just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single frequency </a:t>
            </a:r>
            <a:r>
              <a:rPr dirty="0" sz="1200">
                <a:latin typeface="Times New Roman"/>
                <a:cs typeface="Times New Roman"/>
              </a:rPr>
              <a:t>but a band of </a:t>
            </a:r>
            <a:r>
              <a:rPr dirty="0" sz="1200" spc="-5">
                <a:latin typeface="Times New Roman"/>
                <a:cs typeface="Times New Roman"/>
              </a:rPr>
              <a:t>frequencies </a:t>
            </a:r>
            <a:r>
              <a:rPr dirty="0" sz="1200">
                <a:latin typeface="Times New Roman"/>
                <a:cs typeface="Times New Roman"/>
              </a:rPr>
              <a:t>(in the </a:t>
            </a:r>
            <a:r>
              <a:rPr dirty="0" sz="1200" spc="-5">
                <a:latin typeface="Times New Roman"/>
                <a:cs typeface="Times New Roman"/>
              </a:rPr>
              <a:t>case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injection  laser corresponding </a:t>
            </a:r>
            <a:r>
              <a:rPr dirty="0" sz="1200">
                <a:latin typeface="Times New Roman"/>
                <a:cs typeface="Times New Roman"/>
              </a:rPr>
              <a:t>to only a </a:t>
            </a:r>
            <a:r>
              <a:rPr dirty="0" sz="1200" spc="-5">
                <a:latin typeface="Times New Roman"/>
                <a:cs typeface="Times New Roman"/>
              </a:rPr>
              <a:t>fraction </a:t>
            </a:r>
            <a:r>
              <a:rPr dirty="0" sz="1200">
                <a:latin typeface="Times New Roman"/>
                <a:cs typeface="Times New Roman"/>
              </a:rPr>
              <a:t>of a </a:t>
            </a:r>
            <a:r>
              <a:rPr dirty="0" sz="1200" spc="-5">
                <a:latin typeface="Times New Roman"/>
                <a:cs typeface="Times New Roman"/>
              </a:rPr>
              <a:t>percent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center frequency, whereas 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10">
                <a:latin typeface="Times New Roman"/>
                <a:cs typeface="Times New Roman"/>
              </a:rPr>
              <a:t>LED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likely to be a </a:t>
            </a:r>
            <a:r>
              <a:rPr dirty="0" sz="1200" spc="-5">
                <a:latin typeface="Times New Roman"/>
                <a:cs typeface="Times New Roman"/>
              </a:rPr>
              <a:t>significant percentage), </a:t>
            </a:r>
            <a:r>
              <a:rPr dirty="0" sz="1200">
                <a:latin typeface="Times New Roman"/>
                <a:cs typeface="Times New Roman"/>
              </a:rPr>
              <a:t>then there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propagation  </a:t>
            </a:r>
            <a:r>
              <a:rPr dirty="0" sz="1200">
                <a:latin typeface="Times New Roman"/>
                <a:cs typeface="Times New Roman"/>
              </a:rPr>
              <a:t>delay </a:t>
            </a:r>
            <a:r>
              <a:rPr dirty="0" sz="1200" spc="-5">
                <a:latin typeface="Times New Roman"/>
                <a:cs typeface="Times New Roman"/>
              </a:rPr>
              <a:t>differences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different spectral </a:t>
            </a:r>
            <a:r>
              <a:rPr dirty="0" sz="1200">
                <a:latin typeface="Times New Roman"/>
                <a:cs typeface="Times New Roman"/>
              </a:rPr>
              <a:t>components of the </a:t>
            </a:r>
            <a:r>
              <a:rPr dirty="0" sz="1200" spc="-5">
                <a:latin typeface="Times New Roman"/>
                <a:cs typeface="Times New Roman"/>
              </a:rPr>
              <a:t>transmitted signal  </a:t>
            </a:r>
            <a:r>
              <a:rPr dirty="0" sz="1200">
                <a:latin typeface="Times New Roman"/>
                <a:cs typeface="Times New Roman"/>
              </a:rPr>
              <a:t>[1]. This </a:t>
            </a:r>
            <a:r>
              <a:rPr dirty="0" sz="1200" spc="-5">
                <a:latin typeface="Times New Roman"/>
                <a:cs typeface="Times New Roman"/>
              </a:rPr>
              <a:t>causes broadening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each transmitted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and hence intramodal  dispersion. </a:t>
            </a:r>
            <a:r>
              <a:rPr dirty="0" sz="1200">
                <a:latin typeface="Times New Roman"/>
                <a:cs typeface="Times New Roman"/>
              </a:rPr>
              <a:t>The delay </a:t>
            </a:r>
            <a:r>
              <a:rPr dirty="0" sz="1200" spc="-5">
                <a:latin typeface="Times New Roman"/>
                <a:cs typeface="Times New Roman"/>
              </a:rPr>
              <a:t>differences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caused </a:t>
            </a:r>
            <a:r>
              <a:rPr dirty="0" sz="1200">
                <a:latin typeface="Times New Roman"/>
                <a:cs typeface="Times New Roman"/>
              </a:rPr>
              <a:t>by the dispersive </a:t>
            </a:r>
            <a:r>
              <a:rPr dirty="0" sz="1200" spc="-5">
                <a:latin typeface="Times New Roman"/>
                <a:cs typeface="Times New Roman"/>
              </a:rPr>
              <a:t>properties </a:t>
            </a:r>
            <a:r>
              <a:rPr dirty="0" sz="1200">
                <a:latin typeface="Times New Roman"/>
                <a:cs typeface="Times New Roman"/>
              </a:rPr>
              <a:t>of the  </a:t>
            </a:r>
            <a:r>
              <a:rPr dirty="0" sz="1200" spc="-5">
                <a:latin typeface="Times New Roman"/>
                <a:cs typeface="Times New Roman"/>
              </a:rPr>
              <a:t>waveguide material (material dispersion) and also guidance effects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fiber  structure (waveguide dispersion)</a:t>
            </a:r>
            <a:r>
              <a:rPr dirty="0" sz="1200">
                <a:latin typeface="Times New Roman"/>
                <a:cs typeface="Times New Roman"/>
              </a:rPr>
              <a:t> 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1</a:t>
            </a:r>
            <a:r>
              <a:rPr dirty="0" sz="1400" spc="-5" b="1">
                <a:latin typeface="Times New Roman"/>
                <a:cs typeface="Times New Roman"/>
              </a:rPr>
              <a:t>. Material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dispersion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900"/>
              </a:lnSpc>
              <a:spcBef>
                <a:spcPts val="540"/>
              </a:spcBef>
            </a:pPr>
            <a:r>
              <a:rPr dirty="0" sz="1200" spc="-5">
                <a:latin typeface="Times New Roman"/>
                <a:cs typeface="Times New Roman"/>
              </a:rPr>
              <a:t>Pulse broadening </a:t>
            </a:r>
            <a:r>
              <a:rPr dirty="0" sz="1200">
                <a:latin typeface="Times New Roman"/>
                <a:cs typeface="Times New Roman"/>
              </a:rPr>
              <a:t>due to </a:t>
            </a:r>
            <a:r>
              <a:rPr dirty="0" sz="1200" spc="-5">
                <a:latin typeface="Times New Roman"/>
                <a:cs typeface="Times New Roman"/>
              </a:rPr>
              <a:t>material dispersion results from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different group velocities 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various spectral </a:t>
            </a:r>
            <a:r>
              <a:rPr dirty="0" sz="1200">
                <a:latin typeface="Times New Roman"/>
                <a:cs typeface="Times New Roman"/>
              </a:rPr>
              <a:t>components </a:t>
            </a:r>
            <a:r>
              <a:rPr dirty="0" sz="1200" spc="-5">
                <a:latin typeface="Times New Roman"/>
                <a:cs typeface="Times New Roman"/>
              </a:rPr>
              <a:t>launched </a:t>
            </a:r>
            <a:r>
              <a:rPr dirty="0" sz="1200">
                <a:latin typeface="Times New Roman"/>
                <a:cs typeface="Times New Roman"/>
              </a:rPr>
              <a:t>into 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from the </a:t>
            </a:r>
            <a:r>
              <a:rPr dirty="0" sz="1200" spc="-5">
                <a:latin typeface="Times New Roman"/>
                <a:cs typeface="Times New Roman"/>
              </a:rPr>
              <a:t>optical source. </a:t>
            </a:r>
            <a:r>
              <a:rPr dirty="0" sz="1200" spc="-15">
                <a:latin typeface="Times New Roman"/>
                <a:cs typeface="Times New Roman"/>
              </a:rPr>
              <a:t>It  </a:t>
            </a:r>
            <a:r>
              <a:rPr dirty="0" sz="1200" spc="-5">
                <a:latin typeface="Times New Roman"/>
                <a:cs typeface="Times New Roman"/>
              </a:rPr>
              <a:t>occurs 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phase </a:t>
            </a:r>
            <a:r>
              <a:rPr dirty="0" sz="1200">
                <a:latin typeface="Times New Roman"/>
                <a:cs typeface="Times New Roman"/>
              </a:rPr>
              <a:t>velocity of a plane </a:t>
            </a:r>
            <a:r>
              <a:rPr dirty="0" sz="1200" spc="-5">
                <a:latin typeface="Times New Roman"/>
                <a:cs typeface="Times New Roman"/>
              </a:rPr>
              <a:t>wave propagating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dielectric </a:t>
            </a:r>
            <a:r>
              <a:rPr dirty="0" sz="1200">
                <a:latin typeface="Times New Roman"/>
                <a:cs typeface="Times New Roman"/>
              </a:rPr>
              <a:t>medium  </a:t>
            </a:r>
            <a:r>
              <a:rPr dirty="0" sz="1200" spc="-5">
                <a:latin typeface="Times New Roman"/>
                <a:cs typeface="Times New Roman"/>
              </a:rPr>
              <a:t>varies </a:t>
            </a:r>
            <a:r>
              <a:rPr dirty="0" sz="1200">
                <a:latin typeface="Times New Roman"/>
                <a:cs typeface="Times New Roman"/>
              </a:rPr>
              <a:t>nonlinearly with </a:t>
            </a:r>
            <a:r>
              <a:rPr dirty="0" sz="1200" spc="-5">
                <a:latin typeface="Times New Roman"/>
                <a:cs typeface="Times New Roman"/>
              </a:rPr>
              <a:t>wavelength, and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material is said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exhibit material  dispersion 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second differential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with </a:t>
            </a:r>
            <a:r>
              <a:rPr dirty="0" sz="1200" spc="-5">
                <a:latin typeface="Times New Roman"/>
                <a:cs typeface="Times New Roman"/>
              </a:rPr>
              <a:t>respect </a:t>
            </a:r>
            <a:r>
              <a:rPr dirty="0" sz="1200">
                <a:latin typeface="Times New Roman"/>
                <a:cs typeface="Times New Roman"/>
              </a:rPr>
              <a:t>to  </a:t>
            </a:r>
            <a:r>
              <a:rPr dirty="0" sz="1200" spc="-5">
                <a:latin typeface="Times New Roman"/>
                <a:cs typeface="Times New Roman"/>
              </a:rPr>
              <a:t>wavelength is </a:t>
            </a:r>
            <a:r>
              <a:rPr dirty="0" sz="1200">
                <a:latin typeface="Times New Roman"/>
                <a:cs typeface="Times New Roman"/>
              </a:rPr>
              <a:t>not </a:t>
            </a:r>
            <a:r>
              <a:rPr dirty="0" sz="1200" spc="-5">
                <a:latin typeface="Times New Roman"/>
                <a:cs typeface="Times New Roman"/>
              </a:rPr>
              <a:t>zero (i.e. d</a:t>
            </a:r>
            <a:r>
              <a:rPr dirty="0" baseline="31250" sz="1200" spc="-7">
                <a:latin typeface="Times New Roman"/>
                <a:cs typeface="Times New Roman"/>
              </a:rPr>
              <a:t>2</a:t>
            </a:r>
            <a:r>
              <a:rPr dirty="0" sz="1200" spc="-5" i="1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/dλ</a:t>
            </a:r>
            <a:r>
              <a:rPr dirty="0" baseline="31250" sz="1200" spc="-7">
                <a:latin typeface="Times New Roman"/>
                <a:cs typeface="Times New Roman"/>
              </a:rPr>
              <a:t>2 </a:t>
            </a:r>
            <a:r>
              <a:rPr dirty="0" sz="1200">
                <a:latin typeface="Times New Roman"/>
                <a:cs typeface="Times New Roman"/>
              </a:rPr>
              <a:t>≠ 0)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material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dispersion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optical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sometimes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quoted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value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40800"/>
              </a:lnSpc>
              <a:spcBef>
                <a:spcPts val="85"/>
              </a:spcBef>
            </a:pPr>
            <a:r>
              <a:rPr dirty="0" baseline="2314" sz="1800" spc="-7" b="1">
                <a:latin typeface="Times New Roman"/>
                <a:cs typeface="Times New Roman"/>
              </a:rPr>
              <a:t>|λ</a:t>
            </a:r>
            <a:r>
              <a:rPr dirty="0" baseline="31250" sz="1200" spc="-7" b="1">
                <a:latin typeface="Times New Roman"/>
                <a:cs typeface="Times New Roman"/>
              </a:rPr>
              <a:t>2</a:t>
            </a:r>
            <a:r>
              <a:rPr dirty="0" baseline="2314" sz="1800" spc="-7" b="1">
                <a:latin typeface="Times New Roman"/>
                <a:cs typeface="Times New Roman"/>
              </a:rPr>
              <a:t>(d</a:t>
            </a:r>
            <a:r>
              <a:rPr dirty="0" baseline="31250" sz="1200" spc="-7" b="1">
                <a:latin typeface="Times New Roman"/>
                <a:cs typeface="Times New Roman"/>
              </a:rPr>
              <a:t>2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/dλ</a:t>
            </a:r>
            <a:r>
              <a:rPr dirty="0" sz="800" spc="-5" b="1">
                <a:latin typeface="Times New Roman"/>
                <a:cs typeface="Times New Roman"/>
              </a:rPr>
              <a:t>2</a:t>
            </a:r>
            <a:r>
              <a:rPr dirty="0" baseline="2314" sz="1800" spc="-7" b="1">
                <a:latin typeface="Times New Roman"/>
                <a:cs typeface="Times New Roman"/>
              </a:rPr>
              <a:t>) | </a:t>
            </a:r>
            <a:r>
              <a:rPr dirty="0" baseline="2314" sz="1800">
                <a:latin typeface="Times New Roman"/>
                <a:cs typeface="Times New Roman"/>
              </a:rPr>
              <a:t>or simply </a:t>
            </a:r>
            <a:r>
              <a:rPr dirty="0" baseline="2314" sz="1800" spc="-7" b="1">
                <a:latin typeface="Times New Roman"/>
                <a:cs typeface="Times New Roman"/>
              </a:rPr>
              <a:t>| d</a:t>
            </a:r>
            <a:r>
              <a:rPr dirty="0" baseline="31250" sz="1200" spc="-7" b="1">
                <a:latin typeface="Times New Roman"/>
                <a:cs typeface="Times New Roman"/>
              </a:rPr>
              <a:t>2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/dλ</a:t>
            </a:r>
            <a:r>
              <a:rPr dirty="0" baseline="31250" sz="1200" spc="-7" b="1">
                <a:latin typeface="Times New Roman"/>
                <a:cs typeface="Times New Roman"/>
              </a:rPr>
              <a:t>2 </a:t>
            </a:r>
            <a:r>
              <a:rPr dirty="0" baseline="2314" sz="1800" spc="-15" b="1">
                <a:latin typeface="Times New Roman"/>
                <a:cs typeface="Times New Roman"/>
              </a:rPr>
              <a:t>|</a:t>
            </a:r>
            <a:r>
              <a:rPr dirty="0" baseline="2314" sz="1800" spc="-15">
                <a:latin typeface="Times New Roman"/>
                <a:cs typeface="Times New Roman"/>
              </a:rPr>
              <a:t>. </a:t>
            </a:r>
            <a:r>
              <a:rPr dirty="0" baseline="2314" sz="1800" spc="-7">
                <a:latin typeface="Times New Roman"/>
                <a:cs typeface="Times New Roman"/>
              </a:rPr>
              <a:t>However, </a:t>
            </a:r>
            <a:r>
              <a:rPr dirty="0" baseline="2314" sz="1800">
                <a:latin typeface="Times New Roman"/>
                <a:cs typeface="Times New Roman"/>
              </a:rPr>
              <a:t>it may be </a:t>
            </a:r>
            <a:r>
              <a:rPr dirty="0" baseline="2314" sz="1800" spc="-7">
                <a:latin typeface="Times New Roman"/>
                <a:cs typeface="Times New Roman"/>
              </a:rPr>
              <a:t>given </a:t>
            </a:r>
            <a:r>
              <a:rPr dirty="0" baseline="2314" sz="1800">
                <a:latin typeface="Times New Roman"/>
                <a:cs typeface="Times New Roman"/>
              </a:rPr>
              <a:t>in </a:t>
            </a:r>
            <a:r>
              <a:rPr dirty="0" baseline="2314" sz="1800" spc="-7">
                <a:latin typeface="Times New Roman"/>
                <a:cs typeface="Times New Roman"/>
              </a:rPr>
              <a:t>terms </a:t>
            </a:r>
            <a:r>
              <a:rPr dirty="0" baseline="2314" sz="1800">
                <a:latin typeface="Times New Roman"/>
                <a:cs typeface="Times New Roman"/>
              </a:rPr>
              <a:t>of a </a:t>
            </a:r>
            <a:r>
              <a:rPr dirty="0" baseline="2314" sz="1800" spc="-7">
                <a:latin typeface="Times New Roman"/>
                <a:cs typeface="Times New Roman"/>
              </a:rPr>
              <a:t>material  </a:t>
            </a:r>
            <a:r>
              <a:rPr dirty="0" sz="1200" spc="-5">
                <a:latin typeface="Times New Roman"/>
                <a:cs typeface="Times New Roman"/>
              </a:rPr>
              <a:t>dispersion parameter </a:t>
            </a:r>
            <a:r>
              <a:rPr dirty="0" sz="1200" i="1">
                <a:latin typeface="Times New Roman"/>
                <a:cs typeface="Times New Roman"/>
              </a:rPr>
              <a:t>M </a:t>
            </a:r>
            <a:r>
              <a:rPr dirty="0" sz="1200" spc="-5">
                <a:latin typeface="Times New Roman"/>
                <a:cs typeface="Times New Roman"/>
              </a:rPr>
              <a:t>which is defined as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164704"/>
            <a:ext cx="3708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𝑴 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969" y="7299325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0" y="12191"/>
                </a:moveTo>
                <a:lnTo>
                  <a:pt x="76200" y="12191"/>
                </a:lnTo>
                <a:lnTo>
                  <a:pt x="762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43126" y="730542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 h="0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39798" y="7164704"/>
            <a:ext cx="1587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5377" y="7299325"/>
            <a:ext cx="80010" cy="12700"/>
          </a:xfrm>
          <a:custGeom>
            <a:avLst/>
            <a:gdLst/>
            <a:ahLst/>
            <a:cxnLst/>
            <a:rect l="l" t="t" r="r" b="b"/>
            <a:pathLst>
              <a:path w="80010" h="12700">
                <a:moveTo>
                  <a:pt x="0" y="12191"/>
                </a:moveTo>
                <a:lnTo>
                  <a:pt x="79552" y="12191"/>
                </a:lnTo>
                <a:lnTo>
                  <a:pt x="7955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25269" y="7111364"/>
            <a:ext cx="10134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</a:tabLst>
            </a:pPr>
            <a:r>
              <a:rPr dirty="0" sz="1000" spc="-5">
                <a:latin typeface="Cambria Math"/>
                <a:cs typeface="Cambria Math"/>
              </a:rPr>
              <a:t>𝟏</a:t>
            </a:r>
            <a:r>
              <a:rPr dirty="0" sz="1000" spc="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𝒅𝑻</a:t>
            </a:r>
            <a:r>
              <a:rPr dirty="0" baseline="-13888" sz="1200" spc="-7">
                <a:latin typeface="Cambria Math"/>
                <a:cs typeface="Cambria Math"/>
              </a:rPr>
              <a:t>𝒎	</a:t>
            </a:r>
            <a:r>
              <a:rPr dirty="0" sz="1000" spc="-5">
                <a:latin typeface="Cambria Math"/>
                <a:cs typeface="Cambria Math"/>
              </a:rPr>
              <a:t>𝝀</a:t>
            </a:r>
            <a:r>
              <a:rPr dirty="0" sz="100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𝒅𝒏</a:t>
            </a:r>
            <a:r>
              <a:rPr dirty="0" baseline="27777" sz="1200" spc="-7">
                <a:latin typeface="Cambria Math"/>
                <a:cs typeface="Cambria Math"/>
              </a:rPr>
              <a:t>𝟐</a:t>
            </a:r>
            <a:endParaRPr baseline="27777" sz="12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526794" y="7306436"/>
            <a:ext cx="10058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8330" algn="l"/>
              </a:tabLst>
            </a:pPr>
            <a:r>
              <a:rPr dirty="0" sz="1000" spc="-5">
                <a:latin typeface="Cambria Math"/>
                <a:cs typeface="Cambria Math"/>
              </a:rPr>
              <a:t>𝑳  </a:t>
            </a:r>
            <a:r>
              <a:rPr dirty="0" sz="1000" spc="1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𝒅𝝀	𝑪 𝒅𝝀</a:t>
            </a:r>
            <a:r>
              <a:rPr dirty="0" baseline="20833" sz="1200" spc="-7">
                <a:latin typeface="Cambria Math"/>
                <a:cs typeface="Cambria Math"/>
              </a:rPr>
              <a:t>𝟐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1263" y="7093077"/>
            <a:ext cx="3708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3045" algn="l"/>
              </a:tabLst>
            </a:pPr>
            <a:r>
              <a:rPr dirty="0" baseline="-21825" sz="2100" spc="7">
                <a:latin typeface="Cambria Math"/>
                <a:cs typeface="Cambria Math"/>
              </a:rPr>
              <a:t>|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00" spc="4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baseline="-21825" sz="2100" spc="0">
                <a:latin typeface="Cambria Math"/>
                <a:cs typeface="Cambria Math"/>
              </a:rPr>
              <a:t>|</a:t>
            </a:r>
            <a:endParaRPr baseline="-21825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2282" y="7164704"/>
            <a:ext cx="10502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ps </a:t>
            </a:r>
            <a:r>
              <a:rPr dirty="0" sz="1400" spc="-5" b="1">
                <a:latin typeface="Times New Roman"/>
                <a:cs typeface="Times New Roman"/>
              </a:rPr>
              <a:t>nm</a:t>
            </a:r>
            <a:r>
              <a:rPr dirty="0" baseline="30864" sz="1350" spc="-7" b="1">
                <a:latin typeface="Times New Roman"/>
                <a:cs typeface="Times New Roman"/>
              </a:rPr>
              <a:t>−1</a:t>
            </a:r>
            <a:r>
              <a:rPr dirty="0" baseline="30864" sz="1350" spc="1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km</a:t>
            </a:r>
            <a:r>
              <a:rPr dirty="0" baseline="30864" sz="1350" spc="-15" b="1">
                <a:latin typeface="Times New Roman"/>
                <a:cs typeface="Times New Roman"/>
              </a:rPr>
              <a:t>−1.</a:t>
            </a:r>
            <a:endParaRPr baseline="30864"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4804" y="7164704"/>
            <a:ext cx="5581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mbria Math"/>
                <a:cs typeface="Cambria Math"/>
              </a:rPr>
              <a:t>(𝟑.</a:t>
            </a:r>
            <a:r>
              <a:rPr dirty="0" sz="1400" spc="-14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𝟏𝟒)</a:t>
            </a:r>
            <a:endParaRPr sz="1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49" y="541019"/>
            <a:ext cx="5260485" cy="490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7129" y="5623581"/>
            <a:ext cx="5256565" cy="4238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130604" y="767181"/>
            <a:ext cx="5300980" cy="194183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400" b="1">
                <a:latin typeface="Times New Roman"/>
                <a:cs typeface="Times New Roman"/>
              </a:rPr>
              <a:t>2. </a:t>
            </a:r>
            <a:r>
              <a:rPr dirty="0" sz="1400" spc="-5" b="1">
                <a:latin typeface="Times New Roman"/>
                <a:cs typeface="Times New Roman"/>
              </a:rPr>
              <a:t>Waveguide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dispersion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wave guiding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also create chromatic dispersion.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results from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variation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group </a:t>
            </a:r>
            <a:r>
              <a:rPr dirty="0" sz="1200">
                <a:latin typeface="Times New Roman"/>
                <a:cs typeface="Times New Roman"/>
              </a:rPr>
              <a:t>velocity with </a:t>
            </a:r>
            <a:r>
              <a:rPr dirty="0" sz="1200" spc="-5">
                <a:latin typeface="Times New Roman"/>
                <a:cs typeface="Times New Roman"/>
              </a:rPr>
              <a:t>wavelength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particular </a:t>
            </a:r>
            <a:r>
              <a:rPr dirty="0" sz="1200">
                <a:latin typeface="Times New Roman"/>
                <a:cs typeface="Times New Roman"/>
              </a:rPr>
              <a:t>mode. </a:t>
            </a:r>
            <a:r>
              <a:rPr dirty="0" sz="1200" spc="-5">
                <a:latin typeface="Times New Roman"/>
                <a:cs typeface="Times New Roman"/>
              </a:rPr>
              <a:t>Considering </a:t>
            </a:r>
            <a:r>
              <a:rPr dirty="0" sz="1200">
                <a:latin typeface="Times New Roman"/>
                <a:cs typeface="Times New Roman"/>
              </a:rPr>
              <a:t>the  ray theory </a:t>
            </a:r>
            <a:r>
              <a:rPr dirty="0" sz="1200" spc="-5">
                <a:latin typeface="Times New Roman"/>
                <a:cs typeface="Times New Roman"/>
              </a:rPr>
              <a:t>approach, </a:t>
            </a:r>
            <a:r>
              <a:rPr dirty="0" sz="1200">
                <a:latin typeface="Times New Roman"/>
                <a:cs typeface="Times New Roman"/>
              </a:rPr>
              <a:t>it is </a:t>
            </a:r>
            <a:r>
              <a:rPr dirty="0" sz="1200" spc="-5">
                <a:latin typeface="Times New Roman"/>
                <a:cs typeface="Times New Roman"/>
              </a:rPr>
              <a:t>equivalent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angle between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fiber </a:t>
            </a:r>
            <a:r>
              <a:rPr dirty="0" sz="1200" spc="5">
                <a:latin typeface="Times New Roman"/>
                <a:cs typeface="Times New Roman"/>
              </a:rPr>
              <a:t>axis  </a:t>
            </a:r>
            <a:r>
              <a:rPr dirty="0" sz="1200" spc="-5">
                <a:latin typeface="Times New Roman"/>
                <a:cs typeface="Times New Roman"/>
              </a:rPr>
              <a:t>varying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wavelength which </a:t>
            </a:r>
            <a:r>
              <a:rPr dirty="0" sz="1200">
                <a:latin typeface="Times New Roman"/>
                <a:cs typeface="Times New Roman"/>
              </a:rPr>
              <a:t>subsequently </a:t>
            </a:r>
            <a:r>
              <a:rPr dirty="0" sz="1200" spc="-5">
                <a:latin typeface="Times New Roman"/>
                <a:cs typeface="Times New Roman"/>
              </a:rPr>
              <a:t>leads </a:t>
            </a:r>
            <a:r>
              <a:rPr dirty="0" sz="1200">
                <a:latin typeface="Times New Roman"/>
                <a:cs typeface="Times New Roman"/>
              </a:rPr>
              <a:t>to a </a:t>
            </a:r>
            <a:r>
              <a:rPr dirty="0" sz="1200" spc="-5">
                <a:latin typeface="Times New Roman"/>
                <a:cs typeface="Times New Roman"/>
              </a:rPr>
              <a:t>variation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transmission  </a:t>
            </a:r>
            <a:r>
              <a:rPr dirty="0" sz="1200">
                <a:latin typeface="Times New Roman"/>
                <a:cs typeface="Times New Roman"/>
              </a:rPr>
              <a:t>times for the </a:t>
            </a:r>
            <a:r>
              <a:rPr dirty="0" sz="1200" spc="-5">
                <a:latin typeface="Times New Roman"/>
                <a:cs typeface="Times New Roman"/>
              </a:rPr>
              <a:t>rays, and hence dispersion. For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single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whose propagation  constant </a:t>
            </a:r>
            <a:r>
              <a:rPr dirty="0" sz="1200">
                <a:latin typeface="Times New Roman"/>
                <a:cs typeface="Times New Roman"/>
              </a:rPr>
              <a:t>is β, the </a:t>
            </a:r>
            <a:r>
              <a:rPr dirty="0" sz="1200" spc="-5">
                <a:latin typeface="Times New Roman"/>
                <a:cs typeface="Times New Roman"/>
              </a:rPr>
              <a:t>fiber exhibits waveguide </a:t>
            </a:r>
            <a:r>
              <a:rPr dirty="0" sz="1200">
                <a:latin typeface="Times New Roman"/>
                <a:cs typeface="Times New Roman"/>
              </a:rPr>
              <a:t>dispersion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 spc="-5" b="1">
                <a:latin typeface="Times New Roman"/>
                <a:cs typeface="Times New Roman"/>
              </a:rPr>
              <a:t>d</a:t>
            </a:r>
            <a:r>
              <a:rPr dirty="0" baseline="27777" sz="1200" spc="-7" b="1">
                <a:latin typeface="Times New Roman"/>
                <a:cs typeface="Times New Roman"/>
              </a:rPr>
              <a:t>2</a:t>
            </a:r>
            <a:r>
              <a:rPr dirty="0" sz="1200" spc="-5" b="1">
                <a:latin typeface="Times New Roman"/>
                <a:cs typeface="Times New Roman"/>
              </a:rPr>
              <a:t>β/dλ</a:t>
            </a:r>
            <a:r>
              <a:rPr dirty="0" baseline="27777" sz="1200" spc="-7" b="1">
                <a:latin typeface="Times New Roman"/>
                <a:cs typeface="Times New Roman"/>
              </a:rPr>
              <a:t>2 </a:t>
            </a:r>
            <a:r>
              <a:rPr dirty="0" sz="1200" b="1">
                <a:latin typeface="Times New Roman"/>
                <a:cs typeface="Times New Roman"/>
              </a:rPr>
              <a:t>≠ 0</a:t>
            </a:r>
            <a:r>
              <a:rPr dirty="0" sz="1200" spc="-5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130604" y="516127"/>
            <a:ext cx="5300345" cy="5904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Lecture(9)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400" spc="-5" b="1">
                <a:latin typeface="Times New Roman"/>
                <a:cs typeface="Times New Roman"/>
              </a:rPr>
              <a:t>Intermodal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dispersion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</a:pPr>
            <a:r>
              <a:rPr dirty="0" sz="1200" spc="-5">
                <a:latin typeface="Times New Roman"/>
                <a:cs typeface="Times New Roman"/>
              </a:rPr>
              <a:t>Pulse broadening </a:t>
            </a:r>
            <a:r>
              <a:rPr dirty="0" sz="1200">
                <a:latin typeface="Times New Roman"/>
                <a:cs typeface="Times New Roman"/>
              </a:rPr>
              <a:t>due to </a:t>
            </a:r>
            <a:r>
              <a:rPr dirty="0" sz="1200" spc="-5">
                <a:latin typeface="Times New Roman"/>
                <a:cs typeface="Times New Roman"/>
              </a:rPr>
              <a:t>intermodal dispersion (sometimes referred </a:t>
            </a:r>
            <a:r>
              <a:rPr dirty="0" sz="1200">
                <a:latin typeface="Times New Roman"/>
                <a:cs typeface="Times New Roman"/>
              </a:rPr>
              <a:t>to simply </a:t>
            </a:r>
            <a:r>
              <a:rPr dirty="0" sz="1200" spc="-5">
                <a:latin typeface="Times New Roman"/>
                <a:cs typeface="Times New Roman"/>
              </a:rPr>
              <a:t>as  </a:t>
            </a:r>
            <a:r>
              <a:rPr dirty="0" sz="1200">
                <a:latin typeface="Times New Roman"/>
                <a:cs typeface="Times New Roman"/>
              </a:rPr>
              <a:t>modal or mode </a:t>
            </a:r>
            <a:r>
              <a:rPr dirty="0" sz="1200" spc="-5">
                <a:latin typeface="Times New Roman"/>
                <a:cs typeface="Times New Roman"/>
              </a:rPr>
              <a:t>dispersion) results from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propagation </a:t>
            </a:r>
            <a:r>
              <a:rPr dirty="0" sz="1200">
                <a:latin typeface="Times New Roman"/>
                <a:cs typeface="Times New Roman"/>
              </a:rPr>
              <a:t>delay </a:t>
            </a:r>
            <a:r>
              <a:rPr dirty="0" sz="1200" spc="-5">
                <a:latin typeface="Times New Roman"/>
                <a:cs typeface="Times New Roman"/>
              </a:rPr>
              <a:t>differences between  </a:t>
            </a:r>
            <a:r>
              <a:rPr dirty="0" sz="1200">
                <a:latin typeface="Times New Roman"/>
                <a:cs typeface="Times New Roman"/>
              </a:rPr>
              <a:t>modes within a </a:t>
            </a:r>
            <a:r>
              <a:rPr dirty="0" sz="1200" spc="-5">
                <a:latin typeface="Times New Roman"/>
                <a:cs typeface="Times New Roman"/>
              </a:rPr>
              <a:t>multimode fiber. 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different </a:t>
            </a:r>
            <a:r>
              <a:rPr dirty="0" sz="1200">
                <a:latin typeface="Times New Roman"/>
                <a:cs typeface="Times New Roman"/>
              </a:rPr>
              <a:t>modes which </a:t>
            </a:r>
            <a:r>
              <a:rPr dirty="0" sz="1200" spc="-5">
                <a:latin typeface="Times New Roman"/>
                <a:cs typeface="Times New Roman"/>
              </a:rPr>
              <a:t>constitute </a:t>
            </a:r>
            <a:r>
              <a:rPr dirty="0" sz="1200">
                <a:latin typeface="Times New Roman"/>
                <a:cs typeface="Times New Roman"/>
              </a:rPr>
              <a:t>a pulse in a  multimode </a:t>
            </a:r>
            <a:r>
              <a:rPr dirty="0" sz="1200" spc="-5">
                <a:latin typeface="Times New Roman"/>
                <a:cs typeface="Times New Roman"/>
              </a:rPr>
              <a:t>fiber travel </a:t>
            </a:r>
            <a:r>
              <a:rPr dirty="0" sz="1200">
                <a:latin typeface="Times New Roman"/>
                <a:cs typeface="Times New Roman"/>
              </a:rPr>
              <a:t>along the </a:t>
            </a:r>
            <a:r>
              <a:rPr dirty="0" sz="1200" spc="-5">
                <a:latin typeface="Times New Roman"/>
                <a:cs typeface="Times New Roman"/>
              </a:rPr>
              <a:t>channel at different </a:t>
            </a:r>
            <a:r>
              <a:rPr dirty="0" sz="1200">
                <a:latin typeface="Times New Roman"/>
                <a:cs typeface="Times New Roman"/>
              </a:rPr>
              <a:t>group </a:t>
            </a:r>
            <a:r>
              <a:rPr dirty="0" sz="1200" spc="-5">
                <a:latin typeface="Times New Roman"/>
                <a:cs typeface="Times New Roman"/>
              </a:rPr>
              <a:t>velocities, </a:t>
            </a:r>
            <a:r>
              <a:rPr dirty="0" sz="1200">
                <a:latin typeface="Times New Roman"/>
                <a:cs typeface="Times New Roman"/>
              </a:rPr>
              <a:t>the pulse width 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the output </a:t>
            </a:r>
            <a:r>
              <a:rPr dirty="0" sz="1200" spc="-5">
                <a:latin typeface="Times New Roman"/>
                <a:cs typeface="Times New Roman"/>
              </a:rPr>
              <a:t>is dependent </a:t>
            </a:r>
            <a:r>
              <a:rPr dirty="0" sz="1200">
                <a:latin typeface="Times New Roman"/>
                <a:cs typeface="Times New Roman"/>
              </a:rPr>
              <a:t>upon the </a:t>
            </a:r>
            <a:r>
              <a:rPr dirty="0" sz="1200" spc="-5">
                <a:latin typeface="Times New Roman"/>
                <a:cs typeface="Times New Roman"/>
              </a:rPr>
              <a:t>transmission </a:t>
            </a:r>
            <a:r>
              <a:rPr dirty="0" sz="1200">
                <a:latin typeface="Times New Roman"/>
                <a:cs typeface="Times New Roman"/>
              </a:rPr>
              <a:t>times of the </a:t>
            </a:r>
            <a:r>
              <a:rPr dirty="0" sz="1200" spc="-5">
                <a:latin typeface="Times New Roman"/>
                <a:cs typeface="Times New Roman"/>
              </a:rPr>
              <a:t>slowest and fastest  modes.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Thus multimode step index fibers </a:t>
            </a:r>
            <a:r>
              <a:rPr dirty="0" sz="1200">
                <a:latin typeface="Times New Roman"/>
                <a:cs typeface="Times New Roman"/>
              </a:rPr>
              <a:t>exhibit a large </a:t>
            </a:r>
            <a:r>
              <a:rPr dirty="0" sz="1200" spc="-5">
                <a:latin typeface="Times New Roman"/>
                <a:cs typeface="Times New Roman"/>
              </a:rPr>
              <a:t>amount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intermodal dispersion  which gives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greatest </a:t>
            </a:r>
            <a:r>
              <a:rPr dirty="0" sz="1200">
                <a:latin typeface="Times New Roman"/>
                <a:cs typeface="Times New Roman"/>
              </a:rPr>
              <a:t>pulse </a:t>
            </a:r>
            <a:r>
              <a:rPr dirty="0" sz="1200" spc="-5">
                <a:latin typeface="Times New Roman"/>
                <a:cs typeface="Times New Roman"/>
              </a:rPr>
              <a:t>broadening. However, intermodal dispersion </a:t>
            </a:r>
            <a:r>
              <a:rPr dirty="0" sz="1200">
                <a:latin typeface="Times New Roman"/>
                <a:cs typeface="Times New Roman"/>
              </a:rPr>
              <a:t>in  multimode </a:t>
            </a:r>
            <a:r>
              <a:rPr dirty="0" sz="1200" spc="-5">
                <a:latin typeface="Times New Roman"/>
                <a:cs typeface="Times New Roman"/>
              </a:rPr>
              <a:t>fibers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reduced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adoption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optimum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 which is provided </a:t>
            </a:r>
            <a:r>
              <a:rPr dirty="0" sz="1200">
                <a:latin typeface="Times New Roman"/>
                <a:cs typeface="Times New Roman"/>
              </a:rPr>
              <a:t>by the </a:t>
            </a:r>
            <a:r>
              <a:rPr dirty="0" sz="1200" spc="-5">
                <a:latin typeface="Times New Roman"/>
                <a:cs typeface="Times New Roman"/>
              </a:rPr>
              <a:t>near-parabolic profile </a:t>
            </a:r>
            <a:r>
              <a:rPr dirty="0" sz="1200">
                <a:latin typeface="Times New Roman"/>
                <a:cs typeface="Times New Roman"/>
              </a:rPr>
              <a:t>of most </a:t>
            </a: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fibers. Under  purely single-mode operation there is 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 spc="-5">
                <a:latin typeface="Times New Roman"/>
                <a:cs typeface="Times New Roman"/>
              </a:rPr>
              <a:t>intermodal dispersion and therefore </a:t>
            </a:r>
            <a:r>
              <a:rPr dirty="0" sz="1200">
                <a:latin typeface="Times New Roman"/>
                <a:cs typeface="Times New Roman"/>
              </a:rPr>
              <a:t>pulse  </a:t>
            </a:r>
            <a:r>
              <a:rPr dirty="0" sz="1200" spc="-5">
                <a:latin typeface="Times New Roman"/>
                <a:cs typeface="Times New Roman"/>
              </a:rPr>
              <a:t>broadening is </a:t>
            </a:r>
            <a:r>
              <a:rPr dirty="0" sz="1200">
                <a:latin typeface="Times New Roman"/>
                <a:cs typeface="Times New Roman"/>
              </a:rPr>
              <a:t>solely due to the </a:t>
            </a:r>
            <a:r>
              <a:rPr dirty="0" sz="1200" spc="-5">
                <a:latin typeface="Times New Roman"/>
                <a:cs typeface="Times New Roman"/>
              </a:rPr>
              <a:t>intramodal(chromatic dispersion) dispersion  mechanisms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00" b="1">
                <a:latin typeface="Times New Roman"/>
                <a:cs typeface="Times New Roman"/>
              </a:rPr>
              <a:t>1. </a:t>
            </a:r>
            <a:r>
              <a:rPr dirty="0" sz="1400" spc="-5" b="1">
                <a:latin typeface="Times New Roman"/>
                <a:cs typeface="Times New Roman"/>
              </a:rPr>
              <a:t>Multimode </a:t>
            </a:r>
            <a:r>
              <a:rPr dirty="0" sz="1400" b="1">
                <a:latin typeface="Times New Roman"/>
                <a:cs typeface="Times New Roman"/>
              </a:rPr>
              <a:t>step </a:t>
            </a:r>
            <a:r>
              <a:rPr dirty="0" sz="1400" spc="-5" b="1">
                <a:latin typeface="Times New Roman"/>
                <a:cs typeface="Times New Roman"/>
              </a:rPr>
              <a:t>index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fiber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800"/>
              </a:lnSpc>
              <a:spcBef>
                <a:spcPts val="540"/>
              </a:spcBef>
            </a:pPr>
            <a:r>
              <a:rPr dirty="0" sz="1200" spc="-5">
                <a:latin typeface="Times New Roman"/>
                <a:cs typeface="Times New Roman"/>
              </a:rPr>
              <a:t>Using </a:t>
            </a:r>
            <a:r>
              <a:rPr dirty="0" sz="1200">
                <a:latin typeface="Times New Roman"/>
                <a:cs typeface="Times New Roman"/>
              </a:rPr>
              <a:t>the ray theory model, the </a:t>
            </a:r>
            <a:r>
              <a:rPr dirty="0" sz="1200" spc="-5">
                <a:latin typeface="Times New Roman"/>
                <a:cs typeface="Times New Roman"/>
              </a:rPr>
              <a:t>fastest and slowest </a:t>
            </a:r>
            <a:r>
              <a:rPr dirty="0" sz="1200">
                <a:latin typeface="Times New Roman"/>
                <a:cs typeface="Times New Roman"/>
              </a:rPr>
              <a:t>modes </a:t>
            </a:r>
            <a:r>
              <a:rPr dirty="0" sz="1200" spc="-5">
                <a:latin typeface="Times New Roman"/>
                <a:cs typeface="Times New Roman"/>
              </a:rPr>
              <a:t>propagating </a:t>
            </a:r>
            <a:r>
              <a:rPr dirty="0" sz="1200">
                <a:latin typeface="Times New Roman"/>
                <a:cs typeface="Times New Roman"/>
              </a:rPr>
              <a:t>in the step  index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represented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axial </a:t>
            </a:r>
            <a:r>
              <a:rPr dirty="0" sz="1200">
                <a:latin typeface="Times New Roman"/>
                <a:cs typeface="Times New Roman"/>
              </a:rPr>
              <a:t>ray and the </a:t>
            </a:r>
            <a:r>
              <a:rPr dirty="0" sz="1200" spc="-5">
                <a:latin typeface="Times New Roman"/>
                <a:cs typeface="Times New Roman"/>
              </a:rPr>
              <a:t>extreme meridional </a:t>
            </a:r>
            <a:r>
              <a:rPr dirty="0" sz="1200">
                <a:latin typeface="Times New Roman"/>
                <a:cs typeface="Times New Roman"/>
              </a:rPr>
              <a:t>ray </a:t>
            </a:r>
            <a:r>
              <a:rPr dirty="0" sz="1200" spc="-5">
                <a:latin typeface="Times New Roman"/>
                <a:cs typeface="Times New Roman"/>
              </a:rPr>
              <a:t>(which  is incident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core–cladding interface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critical angle φc) respectively.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paths taken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these </a:t>
            </a:r>
            <a:r>
              <a:rPr dirty="0" sz="1200" spc="-5">
                <a:latin typeface="Times New Roman"/>
                <a:cs typeface="Times New Roman"/>
              </a:rPr>
              <a:t>two rays </a:t>
            </a:r>
            <a:r>
              <a:rPr dirty="0" sz="1200">
                <a:latin typeface="Times New Roman"/>
                <a:cs typeface="Times New Roman"/>
              </a:rPr>
              <a:t>in a perfectly </a:t>
            </a:r>
            <a:r>
              <a:rPr dirty="0" sz="1200" spc="-5">
                <a:latin typeface="Times New Roman"/>
                <a:cs typeface="Times New Roman"/>
              </a:rPr>
              <a:t>structured </a:t>
            </a:r>
            <a:r>
              <a:rPr dirty="0" sz="1200">
                <a:latin typeface="Times New Roman"/>
                <a:cs typeface="Times New Roman"/>
              </a:rPr>
              <a:t>step index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shown </a:t>
            </a:r>
            <a:r>
              <a:rPr dirty="0" sz="1200">
                <a:latin typeface="Times New Roman"/>
                <a:cs typeface="Times New Roman"/>
              </a:rPr>
              <a:t>in 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3.11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528186"/>
            <a:ext cx="529971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Hence </a:t>
            </a:r>
            <a:r>
              <a:rPr dirty="0" sz="1200">
                <a:latin typeface="Times New Roman"/>
                <a:cs typeface="Times New Roman"/>
              </a:rPr>
              <a:t>the time </a:t>
            </a:r>
            <a:r>
              <a:rPr dirty="0" sz="1200" spc="-5">
                <a:latin typeface="Times New Roman"/>
                <a:cs typeface="Times New Roman"/>
              </a:rPr>
              <a:t>taken </a:t>
            </a:r>
            <a:r>
              <a:rPr dirty="0" sz="1200">
                <a:latin typeface="Times New Roman"/>
                <a:cs typeface="Times New Roman"/>
              </a:rPr>
              <a:t>for the axial ray to </a:t>
            </a:r>
            <a:r>
              <a:rPr dirty="0" sz="1200" spc="-5">
                <a:latin typeface="Times New Roman"/>
                <a:cs typeface="Times New Roman"/>
              </a:rPr>
              <a:t>travel along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length </a:t>
            </a:r>
            <a:r>
              <a:rPr dirty="0" sz="1200" spc="-5" i="1">
                <a:latin typeface="Times New Roman"/>
                <a:cs typeface="Times New Roman"/>
              </a:rPr>
              <a:t>L </a:t>
            </a:r>
            <a:r>
              <a:rPr dirty="0" sz="1200" spc="-5">
                <a:latin typeface="Times New Roman"/>
                <a:cs typeface="Times New Roman"/>
              </a:rPr>
              <a:t>gives </a:t>
            </a:r>
            <a:r>
              <a:rPr dirty="0" sz="1200">
                <a:latin typeface="Times New Roman"/>
                <a:cs typeface="Times New Roman"/>
              </a:rPr>
              <a:t>the  minimum delay time </a:t>
            </a:r>
            <a:r>
              <a:rPr dirty="0" sz="1200" spc="-5" i="1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Min 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186554"/>
            <a:ext cx="1371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𝑻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1856" y="4274946"/>
            <a:ext cx="271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mbria Math"/>
                <a:cs typeface="Cambria Math"/>
              </a:rPr>
              <a:t>𝒎</a:t>
            </a:r>
            <a:r>
              <a:rPr dirty="0" sz="1000" spc="-5">
                <a:latin typeface="Cambria Math"/>
                <a:cs typeface="Cambria Math"/>
              </a:rPr>
              <a:t>𝒊𝒏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2826" y="4328286"/>
            <a:ext cx="5321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𝒗𝒆𝒍𝒐𝒔𝒊𝒕𝒚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8761" y="4327270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5" h="0">
                <a:moveTo>
                  <a:pt x="0" y="0"/>
                </a:moveTo>
                <a:lnTo>
                  <a:pt x="54132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97023" y="4283176"/>
            <a:ext cx="152400" cy="3028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229"/>
              </a:spcBef>
            </a:pPr>
            <a:r>
              <a:rPr dirty="0" sz="800">
                <a:latin typeface="Cambria Math"/>
                <a:cs typeface="Cambria Math"/>
              </a:rPr>
              <a:t>𝑪</a:t>
            </a:r>
            <a:endParaRPr sz="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5">
                <a:latin typeface="Cambria Math"/>
                <a:cs typeface="Cambria Math"/>
              </a:rPr>
              <a:t>𝒏</a:t>
            </a:r>
            <a:r>
              <a:rPr dirty="0" baseline="-17361" sz="1200">
                <a:latin typeface="Cambria Math"/>
                <a:cs typeface="Cambria Math"/>
              </a:rPr>
              <a:t>𝟏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9723" y="4453000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 h="0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91435" y="432727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45082" y="4081398"/>
            <a:ext cx="16306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3470" algn="l"/>
              </a:tabLst>
            </a:pPr>
            <a:r>
              <a:rPr dirty="0" baseline="-33730" sz="2100">
                <a:latin typeface="Cambria Math"/>
                <a:cs typeface="Cambria Math"/>
              </a:rPr>
              <a:t>= </a:t>
            </a:r>
            <a:r>
              <a:rPr dirty="0" baseline="-33730" sz="2100" spc="112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𝒅𝒊𝒔𝒕𝒂𝒏𝒄𝒆</a:t>
            </a:r>
            <a:r>
              <a:rPr dirty="0" sz="1000" spc="180">
                <a:latin typeface="Cambria Math"/>
                <a:cs typeface="Cambria Math"/>
              </a:rPr>
              <a:t> </a:t>
            </a:r>
            <a:r>
              <a:rPr dirty="0" baseline="-33730" sz="2100">
                <a:latin typeface="Cambria Math"/>
                <a:cs typeface="Cambria Math"/>
              </a:rPr>
              <a:t>=	</a:t>
            </a:r>
            <a:r>
              <a:rPr dirty="0" sz="1000" spc="-5">
                <a:latin typeface="Cambria Math"/>
                <a:cs typeface="Cambria Math"/>
              </a:rPr>
              <a:t>𝑳 </a:t>
            </a:r>
            <a:r>
              <a:rPr dirty="0" baseline="-33730" sz="2100" b="1">
                <a:latin typeface="Times New Roman"/>
                <a:cs typeface="Times New Roman"/>
              </a:rPr>
              <a:t>=</a:t>
            </a:r>
            <a:r>
              <a:rPr dirty="0" baseline="-33730" sz="2100" spc="-7" b="1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𝑳𝒏</a:t>
            </a:r>
            <a:r>
              <a:rPr dirty="0" baseline="-13888" sz="1200" spc="-7">
                <a:latin typeface="Cambria Math"/>
                <a:cs typeface="Cambria Math"/>
              </a:rPr>
              <a:t>𝟏</a:t>
            </a:r>
            <a:endParaRPr baseline="-13888" sz="12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5454" y="4328286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𝑪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48051" y="432727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75786" y="4186554"/>
            <a:ext cx="4584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(</a:t>
            </a:r>
            <a:r>
              <a:rPr dirty="0" sz="1400" spc="0" b="1">
                <a:latin typeface="Times New Roman"/>
                <a:cs typeface="Times New Roman"/>
              </a:rPr>
              <a:t>3</a:t>
            </a:r>
            <a:r>
              <a:rPr dirty="0" sz="1400" b="1">
                <a:latin typeface="Times New Roman"/>
                <a:cs typeface="Times New Roman"/>
              </a:rPr>
              <a:t>.</a:t>
            </a:r>
            <a:r>
              <a:rPr dirty="0" sz="1400" spc="0" b="1">
                <a:latin typeface="Times New Roman"/>
                <a:cs typeface="Times New Roman"/>
              </a:rPr>
              <a:t>15</a:t>
            </a:r>
            <a:r>
              <a:rPr dirty="0" sz="140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4581271"/>
            <a:ext cx="519874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i="1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of the </a:t>
            </a:r>
            <a:r>
              <a:rPr dirty="0" sz="1200" spc="-5">
                <a:latin typeface="Times New Roman"/>
                <a:cs typeface="Times New Roman"/>
              </a:rPr>
              <a:t>core and </a:t>
            </a:r>
            <a:r>
              <a:rPr dirty="0" sz="1200" i="1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velocity of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>
                <a:latin typeface="Times New Roman"/>
                <a:cs typeface="Times New Roman"/>
              </a:rPr>
              <a:t>in a </a:t>
            </a:r>
            <a:r>
              <a:rPr dirty="0" sz="1200" spc="-5">
                <a:latin typeface="Times New Roman"/>
                <a:cs typeface="Times New Roman"/>
              </a:rPr>
              <a:t>vacuum.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extreme meridional </a:t>
            </a:r>
            <a:r>
              <a:rPr dirty="0" sz="1200">
                <a:latin typeface="Times New Roman"/>
                <a:cs typeface="Times New Roman"/>
              </a:rPr>
              <a:t>ray </a:t>
            </a:r>
            <a:r>
              <a:rPr dirty="0" sz="1200" spc="-5">
                <a:latin typeface="Times New Roman"/>
                <a:cs typeface="Times New Roman"/>
              </a:rPr>
              <a:t>exhibits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maximum </a:t>
            </a:r>
            <a:r>
              <a:rPr dirty="0" sz="1200">
                <a:latin typeface="Times New Roman"/>
                <a:cs typeface="Times New Roman"/>
              </a:rPr>
              <a:t>delay time </a:t>
            </a:r>
            <a:r>
              <a:rPr dirty="0" sz="1200" spc="-5" i="1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Max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where[1]: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5280786"/>
            <a:ext cx="120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𝑻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2177" y="5471286"/>
            <a:ext cx="78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Cambria Math"/>
                <a:cs typeface="Cambria Math"/>
              </a:rPr>
              <a:t>𝟏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5092" y="5367654"/>
            <a:ext cx="7327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9750" algn="l"/>
              </a:tabLst>
            </a:pPr>
            <a:r>
              <a:rPr dirty="0" baseline="6535" sz="1275" spc="-7">
                <a:latin typeface="Cambria Math"/>
                <a:cs typeface="Cambria Math"/>
              </a:rPr>
              <a:t>𝒎𝒂</a:t>
            </a:r>
            <a:r>
              <a:rPr dirty="0" baseline="6535" sz="1275">
                <a:latin typeface="Cambria Math"/>
                <a:cs typeface="Cambria Math"/>
              </a:rPr>
              <a:t>𝒙</a:t>
            </a:r>
            <a:r>
              <a:rPr dirty="0" baseline="6535" sz="1275">
                <a:latin typeface="Cambria Math"/>
                <a:cs typeface="Cambria Math"/>
              </a:rPr>
              <a:t>	</a:t>
            </a:r>
            <a:r>
              <a:rPr dirty="0" sz="850" spc="-70">
                <a:latin typeface="Cambria Math"/>
                <a:cs typeface="Cambria Math"/>
              </a:rPr>
              <a:t>𝑪</a:t>
            </a:r>
            <a:r>
              <a:rPr dirty="0" baseline="-19607" sz="1275" spc="-120">
                <a:latin typeface="Cambria Math"/>
                <a:cs typeface="Cambria Math"/>
              </a:rPr>
              <a:t>⁄</a:t>
            </a:r>
            <a:r>
              <a:rPr dirty="0" baseline="-32679" sz="1275">
                <a:latin typeface="Cambria Math"/>
                <a:cs typeface="Cambria Math"/>
              </a:rPr>
              <a:t>𝒏</a:t>
            </a:r>
            <a:endParaRPr baseline="-32679" sz="1275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05610" y="540245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03933" y="5184775"/>
            <a:ext cx="1139825" cy="24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ts val="655"/>
              </a:lnSpc>
              <a:spcBef>
                <a:spcPts val="100"/>
              </a:spcBef>
            </a:pPr>
            <a:r>
              <a:rPr dirty="0" sz="850" spc="-35">
                <a:latin typeface="Cambria Math"/>
                <a:cs typeface="Cambria Math"/>
              </a:rPr>
              <a:t>𝑳</a:t>
            </a:r>
            <a:r>
              <a:rPr dirty="0" baseline="-19607" sz="1275" spc="-52">
                <a:latin typeface="Cambria Math"/>
                <a:cs typeface="Cambria Math"/>
              </a:rPr>
              <a:t>⁄</a:t>
            </a:r>
            <a:endParaRPr baseline="-19607" sz="1275">
              <a:latin typeface="Cambria Math"/>
              <a:cs typeface="Cambria Math"/>
            </a:endParaRPr>
          </a:p>
          <a:p>
            <a:pPr marL="12700">
              <a:lnSpc>
                <a:spcPts val="1075"/>
              </a:lnSpc>
              <a:tabLst>
                <a:tab pos="304800" algn="l"/>
              </a:tabLst>
            </a:pPr>
            <a:r>
              <a:rPr dirty="0" baseline="-20833" sz="1800">
                <a:latin typeface="Cambria Math"/>
                <a:cs typeface="Cambria Math"/>
              </a:rPr>
              <a:t>=	</a:t>
            </a:r>
            <a:r>
              <a:rPr dirty="0" sz="850" spc="-5">
                <a:latin typeface="Cambria Math"/>
                <a:cs typeface="Cambria Math"/>
              </a:rPr>
              <a:t>𝐜𝐨𝐬 </a:t>
            </a:r>
            <a:r>
              <a:rPr dirty="0" sz="850">
                <a:latin typeface="Cambria Math"/>
                <a:cs typeface="Cambria Math"/>
              </a:rPr>
              <a:t>𝜽 </a:t>
            </a:r>
            <a:r>
              <a:rPr dirty="0" baseline="-20833" sz="1800">
                <a:latin typeface="Cambria Math"/>
                <a:cs typeface="Cambria Math"/>
              </a:rPr>
              <a:t>=</a:t>
            </a:r>
            <a:r>
              <a:rPr dirty="0" u="sng" baseline="11574" sz="1800" spc="35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6339" sz="1275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𝑳𝒏</a:t>
            </a:r>
            <a:r>
              <a:rPr dirty="0" u="sng" baseline="3968" sz="1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u="sng" baseline="3968" sz="1050" spc="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baseline="3968" sz="10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1554" y="5401183"/>
            <a:ext cx="36322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𝑪</a:t>
            </a:r>
            <a:r>
              <a:rPr dirty="0" sz="850" spc="-155">
                <a:latin typeface="Cambria Math"/>
                <a:cs typeface="Cambria Math"/>
              </a:rPr>
              <a:t> </a:t>
            </a:r>
            <a:r>
              <a:rPr dirty="0" sz="850" spc="-5">
                <a:latin typeface="Cambria Math"/>
                <a:cs typeface="Cambria Math"/>
              </a:rPr>
              <a:t>𝐜𝐨𝐬 </a:t>
            </a:r>
            <a:r>
              <a:rPr dirty="0" sz="850">
                <a:latin typeface="Cambria Math"/>
                <a:cs typeface="Cambria Math"/>
              </a:rPr>
              <a:t>𝜽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7958" y="5280786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Times New Roman"/>
                <a:cs typeface="Times New Roman"/>
              </a:rPr>
              <a:t>(3.</a:t>
            </a:r>
            <a:r>
              <a:rPr dirty="0" sz="1200" spc="-5" b="1" i="1">
                <a:latin typeface="Times New Roman"/>
                <a:cs typeface="Times New Roman"/>
              </a:rPr>
              <a:t>1</a:t>
            </a:r>
            <a:r>
              <a:rPr dirty="0" sz="1200" b="1" i="1">
                <a:latin typeface="Times New Roman"/>
                <a:cs typeface="Times New Roman"/>
              </a:rPr>
              <a:t>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0604" y="5638926"/>
            <a:ext cx="3791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Using Snell’s law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refraction at </a:t>
            </a:r>
            <a:r>
              <a:rPr dirty="0" sz="1200">
                <a:latin typeface="Times New Roman"/>
                <a:cs typeface="Times New Roman"/>
              </a:rPr>
              <a:t>the core–cladding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interface: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8882" y="6000369"/>
            <a:ext cx="933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𝑪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3682" y="6046089"/>
            <a:ext cx="1485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𝒏</a:t>
            </a:r>
            <a:r>
              <a:rPr dirty="0" baseline="-11904" sz="1050" spc="-7">
                <a:latin typeface="Cambria Math"/>
                <a:cs typeface="Cambria Math"/>
              </a:rPr>
              <a:t>𝟐</a:t>
            </a:r>
            <a:endParaRPr baseline="-11904" sz="10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604" y="5925692"/>
            <a:ext cx="2435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860" algn="l"/>
              </a:tabLst>
            </a:pPr>
            <a:r>
              <a:rPr dirty="0" sz="1200" spc="-5">
                <a:latin typeface="Cambria Math"/>
                <a:cs typeface="Cambria Math"/>
              </a:rPr>
              <a:t>𝐬𝐢</a:t>
            </a:r>
            <a:r>
              <a:rPr dirty="0" sz="1200">
                <a:latin typeface="Cambria Math"/>
                <a:cs typeface="Cambria Math"/>
              </a:rPr>
              <a:t>𝐧</a:t>
            </a:r>
            <a:r>
              <a:rPr dirty="0" sz="1200" spc="-6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∅  </a:t>
            </a:r>
            <a:r>
              <a:rPr dirty="0" sz="1200" spc="114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 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u="sng" baseline="45751" sz="1275" spc="-32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45751" sz="12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𝒏</a:t>
            </a:r>
            <a:r>
              <a:rPr dirty="0" u="sng" baseline="43650" sz="1050" spc="-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baseline="43650" sz="1050">
                <a:latin typeface="Cambria Math"/>
                <a:cs typeface="Cambria Math"/>
              </a:rPr>
              <a:t> </a:t>
            </a:r>
            <a:r>
              <a:rPr dirty="0" baseline="43650" sz="1050" spc="-15">
                <a:latin typeface="Cambria Math"/>
                <a:cs typeface="Cambria Math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= </a:t>
            </a:r>
            <a:r>
              <a:rPr dirty="0" sz="1200" spc="-7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Cambria Math"/>
                <a:cs typeface="Cambria Math"/>
              </a:rPr>
              <a:t>𝐜𝐨</a:t>
            </a:r>
            <a:r>
              <a:rPr dirty="0" sz="1200">
                <a:latin typeface="Cambria Math"/>
                <a:cs typeface="Cambria Math"/>
              </a:rPr>
              <a:t>𝐬</a:t>
            </a:r>
            <a:r>
              <a:rPr dirty="0" sz="1200" spc="-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𝜽	</a:t>
            </a: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1</a:t>
            </a:r>
            <a:r>
              <a:rPr dirty="0" sz="1200" b="1">
                <a:latin typeface="Times New Roman"/>
                <a:cs typeface="Times New Roman"/>
              </a:rPr>
              <a:t>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6198488"/>
            <a:ext cx="501015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 i="1">
                <a:latin typeface="Times New Roman"/>
                <a:cs typeface="Times New Roman"/>
              </a:rPr>
              <a:t>n</a:t>
            </a:r>
            <a:r>
              <a:rPr dirty="0" sz="800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refractive </a:t>
            </a:r>
            <a:r>
              <a:rPr dirty="0" baseline="4629" sz="1800">
                <a:latin typeface="Times New Roman"/>
                <a:cs typeface="Times New Roman"/>
              </a:rPr>
              <a:t>index of the </a:t>
            </a:r>
            <a:r>
              <a:rPr dirty="0" baseline="4629" sz="1800" spc="-7">
                <a:latin typeface="Times New Roman"/>
                <a:cs typeface="Times New Roman"/>
              </a:rPr>
              <a:t>cladding. Furthermore, substituting </a:t>
            </a:r>
            <a:r>
              <a:rPr dirty="0" baseline="4629" sz="1800">
                <a:latin typeface="Times New Roman"/>
                <a:cs typeface="Times New Roman"/>
              </a:rPr>
              <a:t>into Eq.  </a:t>
            </a:r>
            <a:r>
              <a:rPr dirty="0" sz="1200" spc="-5">
                <a:latin typeface="Times New Roman"/>
                <a:cs typeface="Times New Roman"/>
              </a:rPr>
              <a:t>(3.15)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cos </a:t>
            </a:r>
            <a:r>
              <a:rPr dirty="0" sz="1200">
                <a:latin typeface="Times New Roman"/>
                <a:cs typeface="Times New Roman"/>
              </a:rPr>
              <a:t>θ </a:t>
            </a:r>
            <a:r>
              <a:rPr dirty="0" sz="1200" spc="-5">
                <a:latin typeface="Times New Roman"/>
                <a:cs typeface="Times New Roman"/>
              </a:rPr>
              <a:t>gives: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0604" y="6866001"/>
            <a:ext cx="7270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5" b="1">
                <a:latin typeface="Symbol"/>
                <a:cs typeface="Symbol"/>
              </a:rPr>
              <a:t></a:t>
            </a:r>
            <a:r>
              <a:rPr dirty="0" sz="1400" spc="-5">
                <a:latin typeface="Cambria Math"/>
                <a:cs typeface="Cambria Math"/>
              </a:rPr>
              <a:t>𝑻</a:t>
            </a:r>
            <a:r>
              <a:rPr dirty="0" baseline="-16666" sz="1500" spc="-7">
                <a:latin typeface="Cambria Math"/>
                <a:cs typeface="Cambria Math"/>
              </a:rPr>
              <a:t>𝒎𝒂𝒙</a:t>
            </a:r>
            <a:r>
              <a:rPr dirty="0" baseline="-16666" sz="1500" spc="2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64182" y="6812660"/>
            <a:ext cx="2406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𝑳𝒏</a:t>
            </a:r>
            <a:r>
              <a:rPr dirty="0" baseline="27777" sz="1200">
                <a:latin typeface="Cambria Math"/>
                <a:cs typeface="Cambria Math"/>
              </a:rPr>
              <a:t>𝟐</a:t>
            </a:r>
            <a:endParaRPr baseline="27777" sz="12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59610" y="6858762"/>
            <a:ext cx="254635" cy="3263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170815" algn="l"/>
              </a:tabLst>
            </a:pPr>
            <a:r>
              <a:rPr dirty="0" u="sng" sz="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u="sng" sz="800" spc="-10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Cambria Math"/>
                <a:cs typeface="Cambria Math"/>
              </a:rPr>
              <a:t>𝑪𝒏</a:t>
            </a:r>
            <a:r>
              <a:rPr dirty="0" baseline="-13888" sz="1200">
                <a:latin typeface="Cambria Math"/>
                <a:cs typeface="Cambria Math"/>
              </a:rPr>
              <a:t>𝟐</a:t>
            </a:r>
            <a:endParaRPr baseline="-13888" sz="12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41091" y="6891908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1</a:t>
            </a:r>
            <a:r>
              <a:rPr dirty="0" sz="1200" b="1">
                <a:latin typeface="Times New Roman"/>
                <a:cs typeface="Times New Roman"/>
              </a:rPr>
              <a:t>8)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0604" y="7250048"/>
            <a:ext cx="5296535" cy="98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dirty="0" baseline="4629" sz="1800">
                <a:latin typeface="Times New Roman"/>
                <a:cs typeface="Times New Roman"/>
              </a:rPr>
              <a:t>The delay </a:t>
            </a:r>
            <a:r>
              <a:rPr dirty="0" baseline="4629" sz="1800" spc="-7">
                <a:latin typeface="Times New Roman"/>
                <a:cs typeface="Times New Roman"/>
              </a:rPr>
              <a:t>difference </a:t>
            </a:r>
            <a:r>
              <a:rPr dirty="0" baseline="4629" sz="1800">
                <a:latin typeface="Times New Roman"/>
                <a:cs typeface="Times New Roman"/>
              </a:rPr>
              <a:t>δ</a:t>
            </a:r>
            <a:r>
              <a:rPr dirty="0" baseline="4629" sz="1800" i="1">
                <a:latin typeface="Times New Roman"/>
                <a:cs typeface="Times New Roman"/>
              </a:rPr>
              <a:t>T</a:t>
            </a:r>
            <a:r>
              <a:rPr dirty="0" sz="800">
                <a:latin typeface="Times New Roman"/>
                <a:cs typeface="Times New Roman"/>
              </a:rPr>
              <a:t>s </a:t>
            </a:r>
            <a:r>
              <a:rPr dirty="0" baseline="4629" sz="1800" spc="-7">
                <a:latin typeface="Times New Roman"/>
                <a:cs typeface="Times New Roman"/>
              </a:rPr>
              <a:t>between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extreme meridional </a:t>
            </a:r>
            <a:r>
              <a:rPr dirty="0" baseline="4629" sz="1800">
                <a:latin typeface="Times New Roman"/>
                <a:cs typeface="Times New Roman"/>
              </a:rPr>
              <a:t>ray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the axial ray </a:t>
            </a:r>
            <a:r>
              <a:rPr dirty="0" baseline="4629" sz="1800" spc="0">
                <a:latin typeface="Times New Roman"/>
                <a:cs typeface="Times New Roman"/>
              </a:rPr>
              <a:t>may </a:t>
            </a:r>
            <a:r>
              <a:rPr dirty="0" baseline="4629" sz="1800">
                <a:latin typeface="Times New Roman"/>
                <a:cs typeface="Times New Roman"/>
              </a:rPr>
              <a:t>be  </a:t>
            </a:r>
            <a:r>
              <a:rPr dirty="0" sz="1200" spc="-5">
                <a:latin typeface="Times New Roman"/>
                <a:cs typeface="Times New Roman"/>
              </a:rPr>
              <a:t>obtained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subtracting </a:t>
            </a:r>
            <a:r>
              <a:rPr dirty="0" sz="1200">
                <a:latin typeface="Times New Roman"/>
                <a:cs typeface="Times New Roman"/>
              </a:rPr>
              <a:t>Eq. </a:t>
            </a:r>
            <a:r>
              <a:rPr dirty="0" sz="1200" spc="-5">
                <a:latin typeface="Times New Roman"/>
                <a:cs typeface="Times New Roman"/>
              </a:rPr>
              <a:t>(3.15) from </a:t>
            </a:r>
            <a:r>
              <a:rPr dirty="0" sz="1200">
                <a:latin typeface="Times New Roman"/>
                <a:cs typeface="Times New Roman"/>
              </a:rPr>
              <a:t>Eq. (3.14). </a:t>
            </a:r>
            <a:r>
              <a:rPr dirty="0" sz="1200" spc="-5">
                <a:latin typeface="Times New Roman"/>
                <a:cs typeface="Times New Roman"/>
              </a:rPr>
              <a:t>Hence:</a:t>
            </a:r>
            <a:endParaRPr sz="1200">
              <a:latin typeface="Times New Roman"/>
              <a:cs typeface="Times New Roman"/>
            </a:endParaRPr>
          </a:p>
          <a:p>
            <a:pPr marL="1263650">
              <a:lnSpc>
                <a:spcPts val="940"/>
              </a:lnSpc>
              <a:spcBef>
                <a:spcPts val="869"/>
              </a:spcBef>
              <a:tabLst>
                <a:tab pos="1339850" algn="l"/>
                <a:tab pos="1751330" algn="l"/>
              </a:tabLst>
            </a:pPr>
            <a:r>
              <a:rPr dirty="0" u="sng" baseline="-17361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-17361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1000" spc="-325">
                <a:latin typeface="Cambria Math"/>
                <a:cs typeface="Cambria Math"/>
              </a:rPr>
              <a:t>𝒏𝑳</a:t>
            </a:r>
            <a:r>
              <a:rPr dirty="0" sz="1000" spc="330">
                <a:latin typeface="Cambria Math"/>
                <a:cs typeface="Cambria Math"/>
              </a:rPr>
              <a:t> </a:t>
            </a:r>
            <a:r>
              <a:rPr dirty="0" baseline="27777" sz="1200">
                <a:latin typeface="Cambria Math"/>
                <a:cs typeface="Cambria Math"/>
              </a:rPr>
              <a:t>𝟐	</a:t>
            </a:r>
            <a:r>
              <a:rPr dirty="0" sz="1000">
                <a:latin typeface="Cambria Math"/>
                <a:cs typeface="Cambria Math"/>
              </a:rPr>
              <a:t>𝑳𝒏</a:t>
            </a:r>
            <a:r>
              <a:rPr dirty="0" baseline="-13888" sz="1200">
                <a:latin typeface="Cambria Math"/>
                <a:cs typeface="Cambria Math"/>
              </a:rPr>
              <a:t>𝟏</a:t>
            </a:r>
            <a:endParaRPr baseline="-13888" sz="1200">
              <a:latin typeface="Cambria Math"/>
              <a:cs typeface="Cambria Math"/>
            </a:endParaRPr>
          </a:p>
          <a:p>
            <a:pPr marL="12700">
              <a:lnSpc>
                <a:spcPts val="890"/>
              </a:lnSpc>
              <a:tabLst>
                <a:tab pos="1422400" algn="l"/>
              </a:tabLst>
            </a:pPr>
            <a:r>
              <a:rPr dirty="0" baseline="2314" sz="1800" spc="-7" b="1">
                <a:latin typeface="Times New Roman"/>
                <a:cs typeface="Times New Roman"/>
              </a:rPr>
              <a:t>δ</a:t>
            </a:r>
            <a:r>
              <a:rPr dirty="0" baseline="2314" sz="1800" spc="-7" b="1" i="1">
                <a:latin typeface="Times New Roman"/>
                <a:cs typeface="Times New Roman"/>
              </a:rPr>
              <a:t>T</a:t>
            </a:r>
            <a:r>
              <a:rPr dirty="0" sz="800" spc="-5" b="1">
                <a:latin typeface="Times New Roman"/>
                <a:cs typeface="Times New Roman"/>
              </a:rPr>
              <a:t>s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T</a:t>
            </a:r>
            <a:r>
              <a:rPr dirty="0" sz="800" spc="-5" b="1">
                <a:latin typeface="Times New Roman"/>
                <a:cs typeface="Times New Roman"/>
              </a:rPr>
              <a:t>Max  </a:t>
            </a:r>
            <a:r>
              <a:rPr dirty="0" baseline="2314" sz="1800" b="1">
                <a:latin typeface="Times New Roman"/>
                <a:cs typeface="Times New Roman"/>
              </a:rPr>
              <a:t>−</a:t>
            </a:r>
            <a:r>
              <a:rPr dirty="0" baseline="2314" sz="1800" spc="-104" b="1">
                <a:latin typeface="Times New Roman"/>
                <a:cs typeface="Times New Roman"/>
              </a:rPr>
              <a:t> </a:t>
            </a:r>
            <a:r>
              <a:rPr dirty="0" baseline="2314" sz="1800" spc="-7" b="1" i="1">
                <a:latin typeface="Times New Roman"/>
                <a:cs typeface="Times New Roman"/>
              </a:rPr>
              <a:t>T</a:t>
            </a:r>
            <a:r>
              <a:rPr dirty="0" sz="800" spc="-5" b="1">
                <a:latin typeface="Times New Roman"/>
                <a:cs typeface="Times New Roman"/>
              </a:rPr>
              <a:t>Min</a:t>
            </a:r>
            <a:r>
              <a:rPr dirty="0" sz="800" spc="100" b="1">
                <a:latin typeface="Times New Roman"/>
                <a:cs typeface="Times New Roman"/>
              </a:rPr>
              <a:t> </a:t>
            </a:r>
            <a:r>
              <a:rPr dirty="0" baseline="2314" sz="1800">
                <a:latin typeface="Times New Roman"/>
                <a:cs typeface="Times New Roman"/>
              </a:rPr>
              <a:t>=	</a:t>
            </a:r>
            <a:r>
              <a:rPr dirty="0" u="sng" baseline="41666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baseline="41666" sz="1200" spc="52">
                <a:latin typeface="Cambria Math"/>
                <a:cs typeface="Cambria Math"/>
              </a:rPr>
              <a:t> </a:t>
            </a:r>
            <a:r>
              <a:rPr dirty="0" baseline="2314" sz="1800">
                <a:latin typeface="Cambria Math"/>
                <a:cs typeface="Cambria Math"/>
              </a:rPr>
              <a:t>−</a:t>
            </a:r>
            <a:endParaRPr baseline="2314" sz="1800">
              <a:latin typeface="Cambria Math"/>
              <a:cs typeface="Cambria Math"/>
            </a:endParaRPr>
          </a:p>
          <a:p>
            <a:pPr marL="1263650">
              <a:lnSpc>
                <a:spcPts val="910"/>
              </a:lnSpc>
              <a:tabLst>
                <a:tab pos="1821814" algn="l"/>
              </a:tabLst>
            </a:pPr>
            <a:r>
              <a:rPr dirty="0" sz="1000">
                <a:latin typeface="Cambria Math"/>
                <a:cs typeface="Cambria Math"/>
              </a:rPr>
              <a:t>𝑪𝒏</a:t>
            </a:r>
            <a:r>
              <a:rPr dirty="0" baseline="-13888" sz="1200">
                <a:latin typeface="Cambria Math"/>
                <a:cs typeface="Cambria Math"/>
              </a:rPr>
              <a:t>𝟐	</a:t>
            </a:r>
            <a:r>
              <a:rPr dirty="0" sz="1000" spc="-5">
                <a:latin typeface="Cambria Math"/>
                <a:cs typeface="Cambria Math"/>
              </a:rPr>
              <a:t>𝑪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82519" y="805827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278507" y="8373617"/>
            <a:ext cx="494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005" algn="l"/>
              </a:tabLst>
            </a:pPr>
            <a:r>
              <a:rPr dirty="0" baseline="-25462" sz="1800">
                <a:latin typeface="Times New Roman"/>
                <a:cs typeface="Times New Roman"/>
              </a:rPr>
              <a:t>=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</a:t>
            </a:r>
            <a:r>
              <a:rPr dirty="0" sz="800" spc="-5">
                <a:latin typeface="Cambria Math"/>
                <a:cs typeface="Cambria Math"/>
              </a:rPr>
              <a:t> </a:t>
            </a:r>
            <a:r>
              <a:rPr dirty="0" baseline="-23809" sz="2100" spc="150">
                <a:latin typeface="Cambria Math"/>
                <a:cs typeface="Cambria Math"/>
              </a:rPr>
              <a:t>(</a:t>
            </a:r>
            <a:endParaRPr baseline="-23809" sz="21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6523" y="8391905"/>
            <a:ext cx="697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𝑳𝒏</a:t>
            </a:r>
            <a:r>
              <a:rPr dirty="0" baseline="27777" sz="1200" spc="-7">
                <a:latin typeface="Cambria Math"/>
                <a:cs typeface="Cambria Math"/>
              </a:rPr>
              <a:t>𝟐</a:t>
            </a:r>
            <a:r>
              <a:rPr dirty="0" baseline="27777" sz="1200" spc="89">
                <a:latin typeface="Cambria Math"/>
                <a:cs typeface="Cambria Math"/>
              </a:rPr>
              <a:t> </a:t>
            </a:r>
            <a:r>
              <a:rPr dirty="0" sz="850">
                <a:latin typeface="Cambria Math"/>
                <a:cs typeface="Cambria Math"/>
              </a:rPr>
              <a:t>𝒏</a:t>
            </a:r>
            <a:r>
              <a:rPr dirty="0" baseline="-15873" sz="1050">
                <a:latin typeface="Cambria Math"/>
                <a:cs typeface="Cambria Math"/>
              </a:rPr>
              <a:t>𝟏</a:t>
            </a:r>
            <a:r>
              <a:rPr dirty="0" sz="850">
                <a:latin typeface="Cambria Math"/>
                <a:cs typeface="Cambria Math"/>
              </a:rPr>
              <a:t>−𝒏</a:t>
            </a:r>
            <a:r>
              <a:rPr dirty="0" baseline="-15873" sz="1050">
                <a:latin typeface="Cambria Math"/>
                <a:cs typeface="Cambria Math"/>
              </a:rPr>
              <a:t>𝟐</a:t>
            </a:r>
            <a:endParaRPr baseline="-15873" sz="105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1951" y="8586977"/>
            <a:ext cx="596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dirty="0" sz="1000" spc="-10">
                <a:latin typeface="Cambria Math"/>
                <a:cs typeface="Cambria Math"/>
              </a:rPr>
              <a:t>𝑪</a:t>
            </a:r>
            <a:r>
              <a:rPr dirty="0" sz="1000" spc="-5">
                <a:latin typeface="Cambria Math"/>
                <a:cs typeface="Cambria Math"/>
              </a:rPr>
              <a:t>𝒏</a:t>
            </a:r>
            <a:r>
              <a:rPr dirty="0" baseline="-13888" sz="1200">
                <a:latin typeface="Cambria Math"/>
                <a:cs typeface="Cambria Math"/>
              </a:rPr>
              <a:t>𝟐</a:t>
            </a:r>
            <a:r>
              <a:rPr dirty="0" baseline="-13888" sz="1200">
                <a:latin typeface="Cambria Math"/>
                <a:cs typeface="Cambria Math"/>
              </a:rPr>
              <a:t>	</a:t>
            </a:r>
            <a:r>
              <a:rPr dirty="0" sz="850">
                <a:latin typeface="Cambria Math"/>
                <a:cs typeface="Cambria Math"/>
              </a:rPr>
              <a:t>𝒏</a:t>
            </a:r>
            <a:r>
              <a:rPr dirty="0" baseline="-15873" sz="1050" spc="-7">
                <a:latin typeface="Cambria Math"/>
                <a:cs typeface="Cambria Math"/>
              </a:rPr>
              <a:t>𝟏</a:t>
            </a:r>
            <a:endParaRPr baseline="-15873" sz="105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59075" y="8585961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 h="0">
                <a:moveTo>
                  <a:pt x="0" y="0"/>
                </a:moveTo>
                <a:lnTo>
                  <a:pt x="3368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083179" y="8446769"/>
            <a:ext cx="113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30907" y="8923781"/>
            <a:ext cx="42290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>
                <a:latin typeface="Cambria Math"/>
                <a:cs typeface="Cambria Math"/>
              </a:rPr>
              <a:t>𝑳𝒏</a:t>
            </a:r>
            <a:r>
              <a:rPr dirty="0" baseline="29239" sz="1425" spc="-7">
                <a:latin typeface="Cambria Math"/>
                <a:cs typeface="Cambria Math"/>
              </a:rPr>
              <a:t>𝟐</a:t>
            </a:r>
            <a:r>
              <a:rPr dirty="0" baseline="29239" sz="1425" spc="262">
                <a:latin typeface="Cambria Math"/>
                <a:cs typeface="Cambria Math"/>
              </a:rPr>
              <a:t> </a:t>
            </a:r>
            <a:r>
              <a:rPr dirty="0" sz="1150" b="1">
                <a:latin typeface="Symbol"/>
                <a:cs typeface="Symbol"/>
              </a:rPr>
              <a:t>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8507" y="8957309"/>
            <a:ext cx="57594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562610" algn="l"/>
              </a:tabLst>
            </a:pPr>
            <a:r>
              <a:rPr dirty="0" baseline="-30092" sz="1800">
                <a:latin typeface="Cambria Math"/>
                <a:cs typeface="Cambria Math"/>
              </a:rPr>
              <a:t>≃</a:t>
            </a:r>
            <a:r>
              <a:rPr dirty="0" u="heavy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	</a:t>
            </a:r>
            <a:r>
              <a:rPr dirty="0" u="heavy" sz="950" spc="-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𝟏	</a:t>
            </a:r>
            <a:endParaRPr sz="950">
              <a:latin typeface="Cambria Math"/>
              <a:cs typeface="Cambria Math"/>
            </a:endParaRPr>
          </a:p>
          <a:p>
            <a:pPr marL="231775">
              <a:lnSpc>
                <a:spcPct val="100000"/>
              </a:lnSpc>
              <a:spcBef>
                <a:spcPts val="50"/>
              </a:spcBef>
            </a:pPr>
            <a:r>
              <a:rPr dirty="0" sz="1150" spc="-5">
                <a:latin typeface="Cambria Math"/>
                <a:cs typeface="Cambria Math"/>
              </a:rPr>
              <a:t>𝑪𝒏</a:t>
            </a:r>
            <a:r>
              <a:rPr dirty="0" baseline="-14619" sz="1425" spc="-7">
                <a:latin typeface="Cambria Math"/>
                <a:cs typeface="Cambria Math"/>
              </a:rPr>
              <a:t>𝟐</a:t>
            </a:r>
            <a:endParaRPr baseline="-14619" sz="1425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29839" y="9038081"/>
            <a:ext cx="405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Symbol"/>
                <a:cs typeface="Symbol"/>
              </a:rPr>
              <a:t></a:t>
            </a:r>
            <a:r>
              <a:rPr dirty="0" sz="1200" spc="-95" b="1">
                <a:latin typeface="Times New Roman"/>
                <a:cs typeface="Times New Roman"/>
              </a:rPr>
              <a:t> </a:t>
            </a:r>
            <a:r>
              <a:rPr dirty="0" sz="1200" spc="5" b="1">
                <a:latin typeface="Cambria Math"/>
                <a:cs typeface="Cambria Math"/>
              </a:rPr>
              <a:t>1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00069" y="9038081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1</a:t>
            </a:r>
            <a:r>
              <a:rPr dirty="0" sz="1200" b="1">
                <a:latin typeface="Times New Roman"/>
                <a:cs typeface="Times New Roman"/>
              </a:rPr>
              <a:t>9)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0604" y="9548570"/>
            <a:ext cx="589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∵ </a:t>
            </a:r>
            <a:r>
              <a:rPr dirty="0" sz="1200" spc="-5" b="1">
                <a:latin typeface="Symbol"/>
                <a:cs typeface="Symbol"/>
              </a:rPr>
              <a:t>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 spc="85">
                <a:latin typeface="Cambria Math"/>
                <a:cs typeface="Cambria Math"/>
              </a:rPr>
              <a:t>(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94433" y="9432746"/>
            <a:ext cx="540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𝟏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𝟐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9694" y="9650679"/>
            <a:ext cx="189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𝒏</a:t>
            </a:r>
            <a:r>
              <a:rPr dirty="0" baseline="-16339" sz="1275">
                <a:latin typeface="Cambria Math"/>
                <a:cs typeface="Cambria Math"/>
              </a:rPr>
              <a:t>𝟐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07133" y="9670236"/>
            <a:ext cx="521970" cy="0"/>
          </a:xfrm>
          <a:custGeom>
            <a:avLst/>
            <a:gdLst/>
            <a:ahLst/>
            <a:cxnLst/>
            <a:rect l="l" t="t" r="r" b="b"/>
            <a:pathLst>
              <a:path w="521969" h="0">
                <a:moveTo>
                  <a:pt x="0" y="0"/>
                </a:moveTo>
                <a:lnTo>
                  <a:pt x="52151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216023" y="9548570"/>
            <a:ext cx="100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31998" y="1167537"/>
            <a:ext cx="4689644" cy="1784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709286"/>
            <a:ext cx="5301615" cy="5088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890">
              <a:lnSpc>
                <a:spcPct val="1438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number of </a:t>
            </a:r>
            <a:r>
              <a:rPr dirty="0" sz="1200" spc="-5">
                <a:latin typeface="Times New Roman"/>
                <a:cs typeface="Times New Roman"/>
              </a:rPr>
              <a:t>mechanisms are responsible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signal attenuation </a:t>
            </a:r>
            <a:r>
              <a:rPr dirty="0" sz="1200">
                <a:latin typeface="Times New Roman"/>
                <a:cs typeface="Times New Roman"/>
              </a:rPr>
              <a:t>within </a:t>
            </a:r>
            <a:r>
              <a:rPr dirty="0" sz="1200" spc="-5">
                <a:latin typeface="Times New Roman"/>
                <a:cs typeface="Times New Roman"/>
              </a:rPr>
              <a:t>optical  fibers. These mechanisms are influenced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material composition,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preparation  and purification technique,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waveguide structure. </a:t>
            </a:r>
            <a:r>
              <a:rPr dirty="0" sz="1200">
                <a:latin typeface="Times New Roman"/>
                <a:cs typeface="Times New Roman"/>
              </a:rPr>
              <a:t>They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categorized  </a:t>
            </a:r>
            <a:r>
              <a:rPr dirty="0" sz="1200">
                <a:latin typeface="Times New Roman"/>
                <a:cs typeface="Times New Roman"/>
              </a:rPr>
              <a:t>within </a:t>
            </a:r>
            <a:r>
              <a:rPr dirty="0" sz="1200" spc="-5">
                <a:latin typeface="Times New Roman"/>
                <a:cs typeface="Times New Roman"/>
              </a:rPr>
              <a:t>several </a:t>
            </a:r>
            <a:r>
              <a:rPr dirty="0" sz="1200">
                <a:latin typeface="Times New Roman"/>
                <a:cs typeface="Times New Roman"/>
              </a:rPr>
              <a:t>major </a:t>
            </a:r>
            <a:r>
              <a:rPr dirty="0" sz="1200" spc="-5">
                <a:latin typeface="Times New Roman"/>
                <a:cs typeface="Times New Roman"/>
              </a:rPr>
              <a:t>areas which </a:t>
            </a:r>
            <a:r>
              <a:rPr dirty="0" sz="1200">
                <a:latin typeface="Times New Roman"/>
                <a:cs typeface="Times New Roman"/>
              </a:rPr>
              <a:t>include </a:t>
            </a:r>
            <a:r>
              <a:rPr dirty="0" sz="1200" spc="-5">
                <a:latin typeface="Times New Roman"/>
                <a:cs typeface="Times New Roman"/>
              </a:rPr>
              <a:t>material absorption, material scattering  (linear and nonlinear scattering), curve and micro bending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losses[1].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3.2 </a:t>
            </a:r>
            <a:r>
              <a:rPr dirty="0" sz="1400" spc="-5" b="1">
                <a:latin typeface="Times New Roman"/>
                <a:cs typeface="Times New Roman"/>
              </a:rPr>
              <a:t>Material absorption losses </a:t>
            </a:r>
            <a:r>
              <a:rPr dirty="0" sz="1400" b="1">
                <a:latin typeface="Times New Roman"/>
                <a:cs typeface="Times New Roman"/>
              </a:rPr>
              <a:t>in </a:t>
            </a:r>
            <a:r>
              <a:rPr dirty="0" sz="1400" spc="-5" b="1">
                <a:latin typeface="Times New Roman"/>
                <a:cs typeface="Times New Roman"/>
              </a:rPr>
              <a:t>silica glass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fibers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40"/>
              </a:spcBef>
            </a:pPr>
            <a:r>
              <a:rPr dirty="0" sz="1200" spc="-5">
                <a:latin typeface="Times New Roman"/>
                <a:cs typeface="Times New Roman"/>
              </a:rPr>
              <a:t>Material absorption 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loss mechanism related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material composition and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fabrication process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fiber, which results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dissipation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some </a:t>
            </a:r>
            <a:r>
              <a:rPr dirty="0" sz="1200">
                <a:latin typeface="Times New Roman"/>
                <a:cs typeface="Times New Roman"/>
              </a:rPr>
              <a:t>of the  </a:t>
            </a:r>
            <a:r>
              <a:rPr dirty="0" sz="1200" spc="-5">
                <a:latin typeface="Times New Roman"/>
                <a:cs typeface="Times New Roman"/>
              </a:rPr>
              <a:t>transmitted optical </a:t>
            </a:r>
            <a:r>
              <a:rPr dirty="0" sz="1200">
                <a:latin typeface="Times New Roman"/>
                <a:cs typeface="Times New Roman"/>
              </a:rPr>
              <a:t>power </a:t>
            </a:r>
            <a:r>
              <a:rPr dirty="0" sz="1200" spc="-5">
                <a:latin typeface="Times New Roman"/>
                <a:cs typeface="Times New Roman"/>
              </a:rPr>
              <a:t>as heat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waveguide.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absorption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 spc="0">
                <a:latin typeface="Times New Roman"/>
                <a:cs typeface="Times New Roman"/>
              </a:rPr>
              <a:t>may  </a:t>
            </a:r>
            <a:r>
              <a:rPr dirty="0" sz="1200">
                <a:latin typeface="Times New Roman"/>
                <a:cs typeface="Times New Roman"/>
              </a:rPr>
              <a:t>be intrinsic </a:t>
            </a:r>
            <a:r>
              <a:rPr dirty="0" sz="1200" spc="-5">
                <a:latin typeface="Times New Roman"/>
                <a:cs typeface="Times New Roman"/>
              </a:rPr>
              <a:t>(caused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interaction </a:t>
            </a:r>
            <a:r>
              <a:rPr dirty="0" sz="1200">
                <a:latin typeface="Times New Roman"/>
                <a:cs typeface="Times New Roman"/>
              </a:rPr>
              <a:t>with one or more of the major components of  the </a:t>
            </a:r>
            <a:r>
              <a:rPr dirty="0" sz="1200" spc="-5">
                <a:latin typeface="Times New Roman"/>
                <a:cs typeface="Times New Roman"/>
              </a:rPr>
              <a:t>glass)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extrinsic (caused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impurities </a:t>
            </a:r>
            <a:r>
              <a:rPr dirty="0" sz="1200">
                <a:latin typeface="Times New Roman"/>
                <a:cs typeface="Times New Roman"/>
              </a:rPr>
              <a:t>within 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glass)[1].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1- </a:t>
            </a:r>
            <a:r>
              <a:rPr dirty="0" sz="1400" spc="-5" b="1">
                <a:latin typeface="Times New Roman"/>
                <a:cs typeface="Times New Roman"/>
              </a:rPr>
              <a:t>Intrinsic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absorption: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900"/>
              </a:lnSpc>
              <a:spcBef>
                <a:spcPts val="525"/>
              </a:spcBef>
            </a:pP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absolutely pure </a:t>
            </a:r>
            <a:r>
              <a:rPr dirty="0" sz="1200" spc="-5">
                <a:latin typeface="Times New Roman"/>
                <a:cs typeface="Times New Roman"/>
              </a:rPr>
              <a:t>silicate glass has </a:t>
            </a:r>
            <a:r>
              <a:rPr dirty="0" sz="1200">
                <a:latin typeface="Times New Roman"/>
                <a:cs typeface="Times New Roman"/>
              </a:rPr>
              <a:t>little </a:t>
            </a:r>
            <a:r>
              <a:rPr dirty="0" sz="1200" spc="-5">
                <a:latin typeface="Times New Roman"/>
                <a:cs typeface="Times New Roman"/>
              </a:rPr>
              <a:t>intrinsic absorption </a:t>
            </a:r>
            <a:r>
              <a:rPr dirty="0" sz="1200">
                <a:latin typeface="Times New Roman"/>
                <a:cs typeface="Times New Roman"/>
              </a:rPr>
              <a:t>due to </a:t>
            </a:r>
            <a:r>
              <a:rPr dirty="0" sz="1200" spc="-5">
                <a:latin typeface="Times New Roman"/>
                <a:cs typeface="Times New Roman"/>
              </a:rPr>
              <a:t>its basic material  structure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near-infrared region. However,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does have two </a:t>
            </a:r>
            <a:r>
              <a:rPr dirty="0" sz="1200">
                <a:latin typeface="Times New Roman"/>
                <a:cs typeface="Times New Roman"/>
              </a:rPr>
              <a:t>major intrinsic  </a:t>
            </a:r>
            <a:r>
              <a:rPr dirty="0" sz="1200" spc="-5">
                <a:latin typeface="Times New Roman"/>
                <a:cs typeface="Times New Roman"/>
              </a:rPr>
              <a:t>absorption mechanisms </a:t>
            </a:r>
            <a:r>
              <a:rPr dirty="0" sz="1200">
                <a:latin typeface="Times New Roman"/>
                <a:cs typeface="Times New Roman"/>
              </a:rPr>
              <a:t>at </a:t>
            </a:r>
            <a:r>
              <a:rPr dirty="0" sz="1200" spc="-5">
                <a:latin typeface="Times New Roman"/>
                <a:cs typeface="Times New Roman"/>
              </a:rPr>
              <a:t>optical wavelengths which leave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low </a:t>
            </a:r>
            <a:r>
              <a:rPr dirty="0" sz="1200">
                <a:latin typeface="Times New Roman"/>
                <a:cs typeface="Times New Roman"/>
              </a:rPr>
              <a:t>intrinsic </a:t>
            </a:r>
            <a:r>
              <a:rPr dirty="0" sz="1200" spc="-5">
                <a:latin typeface="Times New Roman"/>
                <a:cs typeface="Times New Roman"/>
              </a:rPr>
              <a:t>absorption  window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over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0.8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1.7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μm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wavelength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range,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illustrated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Fig.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3.1,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which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974" y="1126459"/>
            <a:ext cx="6296530" cy="3029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5966" y="104241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3369" y="1043685"/>
            <a:ext cx="5187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905" algn="l"/>
              </a:tabLst>
            </a:pPr>
            <a:r>
              <a:rPr dirty="0" sz="1000" spc="-5">
                <a:latin typeface="Cambria Math"/>
                <a:cs typeface="Cambria Math"/>
              </a:rPr>
              <a:t>𝑪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850">
                <a:latin typeface="Cambria Math"/>
                <a:cs typeface="Cambria Math"/>
              </a:rPr>
              <a:t>𝒏</a:t>
            </a:r>
            <a:r>
              <a:rPr dirty="0" baseline="-15873" sz="1050" spc="-7">
                <a:latin typeface="Cambria Math"/>
                <a:cs typeface="Cambria Math"/>
              </a:rPr>
              <a:t>𝟐</a:t>
            </a:r>
            <a:endParaRPr baseline="-15873" sz="105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2770" y="1042415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 h="0">
                <a:moveTo>
                  <a:pt x="0" y="0"/>
                </a:moveTo>
                <a:lnTo>
                  <a:pt x="33710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20823" y="1029969"/>
            <a:ext cx="104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𝑪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3419" y="104927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0604" y="883411"/>
            <a:ext cx="17138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314" sz="1800" spc="-7" b="1">
                <a:latin typeface="Times New Roman"/>
                <a:cs typeface="Times New Roman"/>
              </a:rPr>
              <a:t>δ</a:t>
            </a:r>
            <a:r>
              <a:rPr dirty="0" baseline="2314" sz="1800" spc="-7" b="1" i="1">
                <a:latin typeface="Times New Roman"/>
                <a:cs typeface="Times New Roman"/>
              </a:rPr>
              <a:t>T</a:t>
            </a:r>
            <a:r>
              <a:rPr dirty="0" sz="800" spc="-5" b="1">
                <a:latin typeface="Times New Roman"/>
                <a:cs typeface="Times New Roman"/>
              </a:rPr>
              <a:t>s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50000" sz="1500" spc="-7">
                <a:latin typeface="Cambria Math"/>
                <a:cs typeface="Cambria Math"/>
              </a:rPr>
              <a:t>𝑳𝒏</a:t>
            </a:r>
            <a:r>
              <a:rPr dirty="0" baseline="45138" sz="1200" spc="-7">
                <a:latin typeface="Cambria Math"/>
                <a:cs typeface="Cambria Math"/>
              </a:rPr>
              <a:t>𝟏 </a:t>
            </a:r>
            <a:r>
              <a:rPr dirty="0" baseline="1984" sz="2100" spc="44">
                <a:latin typeface="Cambria Math"/>
                <a:cs typeface="Cambria Math"/>
              </a:rPr>
              <a:t>(</a:t>
            </a:r>
            <a:r>
              <a:rPr dirty="0" baseline="58823" sz="1275" spc="44">
                <a:latin typeface="Cambria Math"/>
                <a:cs typeface="Cambria Math"/>
              </a:rPr>
              <a:t>𝒏</a:t>
            </a:r>
            <a:r>
              <a:rPr dirty="0" baseline="51587" sz="1050" spc="44">
                <a:latin typeface="Cambria Math"/>
                <a:cs typeface="Cambria Math"/>
              </a:rPr>
              <a:t>𝟏</a:t>
            </a:r>
            <a:r>
              <a:rPr dirty="0" baseline="58823" sz="1275" spc="44">
                <a:latin typeface="Cambria Math"/>
                <a:cs typeface="Cambria Math"/>
              </a:rPr>
              <a:t>−𝒏</a:t>
            </a:r>
            <a:r>
              <a:rPr dirty="0" baseline="51587" sz="1050" spc="44">
                <a:latin typeface="Cambria Math"/>
                <a:cs typeface="Cambria Math"/>
              </a:rPr>
              <a:t>𝟐</a:t>
            </a:r>
            <a:r>
              <a:rPr dirty="0" baseline="1984" sz="2100" spc="44">
                <a:latin typeface="Cambria Math"/>
                <a:cs typeface="Cambria Math"/>
              </a:rPr>
              <a:t>) </a:t>
            </a:r>
            <a:r>
              <a:rPr dirty="0" baseline="2314" sz="1800">
                <a:latin typeface="Cambria Math"/>
                <a:cs typeface="Cambria Math"/>
              </a:rPr>
              <a:t>≃ </a:t>
            </a:r>
            <a:r>
              <a:rPr dirty="0" baseline="41666" sz="1500" spc="-7">
                <a:latin typeface="Cambria Math"/>
                <a:cs typeface="Cambria Math"/>
              </a:rPr>
              <a:t>𝑳𝒏</a:t>
            </a:r>
            <a:r>
              <a:rPr dirty="0" baseline="38194" sz="1200" spc="-7">
                <a:latin typeface="Cambria Math"/>
                <a:cs typeface="Cambria Math"/>
              </a:rPr>
              <a:t>𝟏</a:t>
            </a:r>
            <a:r>
              <a:rPr dirty="0" baseline="38194" sz="1200" spc="-15">
                <a:latin typeface="Cambria Math"/>
                <a:cs typeface="Cambria Math"/>
              </a:rPr>
              <a:t> </a:t>
            </a:r>
            <a:r>
              <a:rPr dirty="0" baseline="1736" sz="2400" spc="-7" b="1">
                <a:latin typeface="Symbol"/>
                <a:cs typeface="Symbol"/>
              </a:rPr>
              <a:t></a:t>
            </a:r>
            <a:endParaRPr baseline="1736" sz="2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3427" y="927607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</a:t>
            </a:r>
            <a:r>
              <a:rPr dirty="0" sz="1200" spc="-5" b="1">
                <a:latin typeface="Times New Roman"/>
                <a:cs typeface="Times New Roman"/>
              </a:rPr>
              <a:t>.</a:t>
            </a:r>
            <a:r>
              <a:rPr dirty="0" sz="1200" b="1">
                <a:latin typeface="Times New Roman"/>
                <a:cs typeface="Times New Roman"/>
              </a:rPr>
              <a:t>20)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4519" y="1330197"/>
            <a:ext cx="584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32407" sz="1800">
                <a:latin typeface="Cambria Math"/>
                <a:cs typeface="Cambria Math"/>
              </a:rPr>
              <a:t>≃</a:t>
            </a:r>
            <a:r>
              <a:rPr dirty="0" baseline="-32407" sz="1800" spc="7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𝑳</a:t>
            </a:r>
            <a:r>
              <a:rPr dirty="0" baseline="3267" sz="1275" spc="-7">
                <a:latin typeface="Cambria Math"/>
                <a:cs typeface="Cambria Math"/>
              </a:rPr>
              <a:t>(</a:t>
            </a:r>
            <a:r>
              <a:rPr dirty="0" sz="1000" spc="-5">
                <a:latin typeface="Cambria Math"/>
                <a:cs typeface="Cambria Math"/>
              </a:rPr>
              <a:t>𝑵𝑨</a:t>
            </a:r>
            <a:r>
              <a:rPr dirty="0" baseline="3267" sz="1275" spc="-7">
                <a:latin typeface="Cambria Math"/>
                <a:cs typeface="Cambria Math"/>
              </a:rPr>
              <a:t>)</a:t>
            </a:r>
            <a:r>
              <a:rPr dirty="0" baseline="20833" sz="1200" spc="-7">
                <a:latin typeface="Cambria Math"/>
                <a:cs typeface="Cambria Math"/>
              </a:rPr>
              <a:t>𝟐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3307" y="1522222"/>
            <a:ext cx="3244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𝟐</a:t>
            </a:r>
            <a:r>
              <a:rPr dirty="0" sz="1000" spc="-10">
                <a:latin typeface="Cambria Math"/>
                <a:cs typeface="Cambria Math"/>
              </a:rPr>
              <a:t>𝑪</a:t>
            </a:r>
            <a:r>
              <a:rPr dirty="0" sz="1000" spc="-5">
                <a:latin typeface="Cambria Math"/>
                <a:cs typeface="Cambria Math"/>
              </a:rPr>
              <a:t>𝒏</a:t>
            </a:r>
            <a:r>
              <a:rPr dirty="0" baseline="-17361" sz="1200">
                <a:latin typeface="Cambria Math"/>
                <a:cs typeface="Cambria Math"/>
              </a:rPr>
              <a:t>𝟏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4191" y="1541779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 h="0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47998" y="1420114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2</a:t>
            </a:r>
            <a:r>
              <a:rPr dirty="0" sz="1200" b="1">
                <a:latin typeface="Times New Roman"/>
                <a:cs typeface="Times New Roman"/>
              </a:rPr>
              <a:t>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5092" y="1973325"/>
            <a:ext cx="869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𝑺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1898650"/>
            <a:ext cx="343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𝝆</a:t>
            </a:r>
            <a:r>
              <a:rPr dirty="0" sz="1200" spc="23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2270" y="2040889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76200" y="7620"/>
                </a:lnTo>
                <a:lnTo>
                  <a:pt x="76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04441" y="202031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30830" y="2040889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76200" y="7620"/>
                </a:lnTo>
                <a:lnTo>
                  <a:pt x="76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91741" y="1758441"/>
            <a:ext cx="1155700" cy="4229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mbria Math"/>
                <a:cs typeface="Cambria Math"/>
              </a:rPr>
              <a:t>𝑳𝒏</a:t>
            </a:r>
            <a:r>
              <a:rPr dirty="0" baseline="-17361" sz="1200" spc="-7">
                <a:latin typeface="Cambria Math"/>
                <a:cs typeface="Cambria Math"/>
              </a:rPr>
              <a:t>𝟏    </a:t>
            </a:r>
            <a:r>
              <a:rPr dirty="0" baseline="-24305" sz="2400" spc="-7" b="1">
                <a:latin typeface="Symbol"/>
                <a:cs typeface="Symbol"/>
              </a:rPr>
              <a:t></a:t>
            </a:r>
            <a:r>
              <a:rPr dirty="0" baseline="-24305" sz="2400" spc="-7" b="1">
                <a:latin typeface="Times New Roman"/>
                <a:cs typeface="Times New Roman"/>
              </a:rPr>
              <a:t> </a:t>
            </a:r>
            <a:r>
              <a:rPr dirty="0" baseline="-32407" sz="1800">
                <a:latin typeface="Cambria Math"/>
                <a:cs typeface="Cambria Math"/>
              </a:rPr>
              <a:t>≃</a:t>
            </a:r>
            <a:r>
              <a:rPr dirty="0" baseline="-32407" sz="1800" spc="15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𝑳</a:t>
            </a:r>
            <a:r>
              <a:rPr dirty="0" baseline="3267" sz="1275" spc="-7">
                <a:latin typeface="Cambria Math"/>
                <a:cs typeface="Cambria Math"/>
              </a:rPr>
              <a:t>(</a:t>
            </a:r>
            <a:r>
              <a:rPr dirty="0" sz="1000" spc="-5">
                <a:latin typeface="Cambria Math"/>
                <a:cs typeface="Cambria Math"/>
              </a:rPr>
              <a:t>𝑵𝑨</a:t>
            </a:r>
            <a:r>
              <a:rPr dirty="0" baseline="3267" sz="1275" spc="-7">
                <a:latin typeface="Cambria Math"/>
                <a:cs typeface="Cambria Math"/>
              </a:rPr>
              <a:t>)</a:t>
            </a:r>
            <a:r>
              <a:rPr dirty="0" baseline="20833" sz="1200" spc="-7">
                <a:latin typeface="Cambria Math"/>
                <a:cs typeface="Cambria Math"/>
              </a:rPr>
              <a:t>𝟐</a:t>
            </a:r>
            <a:endParaRPr baseline="20833"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690880" algn="l"/>
              </a:tabLst>
            </a:pPr>
            <a:r>
              <a:rPr dirty="0" sz="1000" spc="-5">
                <a:latin typeface="Cambria Math"/>
                <a:cs typeface="Cambria Math"/>
              </a:rPr>
              <a:t>𝟐</a:t>
            </a:r>
            <a:r>
              <a:rPr dirty="0" sz="850" spc="-5">
                <a:latin typeface="Cambria Math"/>
                <a:cs typeface="Cambria Math"/>
              </a:rPr>
              <a:t>√</a:t>
            </a:r>
            <a:r>
              <a:rPr dirty="0" sz="1000" spc="-5">
                <a:latin typeface="Cambria Math"/>
                <a:cs typeface="Cambria Math"/>
              </a:rPr>
              <a:t>𝟑</a:t>
            </a:r>
            <a:r>
              <a:rPr dirty="0" sz="100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𝑪	</a:t>
            </a:r>
            <a:r>
              <a:rPr dirty="0" sz="1000">
                <a:latin typeface="Cambria Math"/>
                <a:cs typeface="Cambria Math"/>
              </a:rPr>
              <a:t>𝟐</a:t>
            </a:r>
            <a:r>
              <a:rPr dirty="0" sz="850">
                <a:latin typeface="Cambria Math"/>
                <a:cs typeface="Cambria Math"/>
              </a:rPr>
              <a:t>√</a:t>
            </a:r>
            <a:r>
              <a:rPr dirty="0" sz="1000">
                <a:latin typeface="Cambria Math"/>
                <a:cs typeface="Cambria Math"/>
              </a:rPr>
              <a:t>𝟑𝒏</a:t>
            </a:r>
            <a:r>
              <a:rPr dirty="0" baseline="-17361" sz="1200">
                <a:latin typeface="Cambria Math"/>
                <a:cs typeface="Cambria Math"/>
              </a:rPr>
              <a:t>𝟏</a:t>
            </a:r>
            <a:r>
              <a:rPr dirty="0" sz="1000">
                <a:latin typeface="Cambria Math"/>
                <a:cs typeface="Cambria Math"/>
              </a:rPr>
              <a:t>𝑪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83002" y="2020315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 h="0">
                <a:moveTo>
                  <a:pt x="0" y="0"/>
                </a:moveTo>
                <a:lnTo>
                  <a:pt x="44958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534283" y="1898650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(3.</a:t>
            </a:r>
            <a:r>
              <a:rPr dirty="0" sz="1200" spc="-5" b="1">
                <a:latin typeface="Times New Roman"/>
                <a:cs typeface="Times New Roman"/>
              </a:rPr>
              <a:t>2</a:t>
            </a:r>
            <a:r>
              <a:rPr dirty="0" sz="1200" b="1">
                <a:latin typeface="Times New Roman"/>
                <a:cs typeface="Times New Roman"/>
              </a:rPr>
              <a:t>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2221737"/>
            <a:ext cx="5300345" cy="81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Equation (3.22) allows estimation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rms </a:t>
            </a:r>
            <a:r>
              <a:rPr dirty="0" sz="1200">
                <a:latin typeface="Times New Roman"/>
                <a:cs typeface="Times New Roman"/>
              </a:rPr>
              <a:t>impulse </a:t>
            </a:r>
            <a:r>
              <a:rPr dirty="0" sz="1200" spc="-5">
                <a:latin typeface="Times New Roman"/>
                <a:cs typeface="Times New Roman"/>
              </a:rPr>
              <a:t>response </a:t>
            </a:r>
            <a:r>
              <a:rPr dirty="0" sz="1200">
                <a:latin typeface="Times New Roman"/>
                <a:cs typeface="Times New Roman"/>
              </a:rPr>
              <a:t>of a multimode step  index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if it </a:t>
            </a:r>
            <a:r>
              <a:rPr dirty="0" sz="1200" spc="-5">
                <a:latin typeface="Times New Roman"/>
                <a:cs typeface="Times New Roman"/>
              </a:rPr>
              <a:t>is assumed </a:t>
            </a:r>
            <a:r>
              <a:rPr dirty="0" sz="1200">
                <a:latin typeface="Times New Roman"/>
                <a:cs typeface="Times New Roman"/>
              </a:rPr>
              <a:t>that </a:t>
            </a:r>
            <a:r>
              <a:rPr dirty="0" sz="1200" spc="-5">
                <a:latin typeface="Times New Roman"/>
                <a:cs typeface="Times New Roman"/>
              </a:rPr>
              <a:t>intermodal dispersion dominates and there is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uniform distribution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light rays </a:t>
            </a:r>
            <a:r>
              <a:rPr dirty="0" sz="1200">
                <a:latin typeface="Times New Roman"/>
                <a:cs typeface="Times New Roman"/>
              </a:rPr>
              <a:t>over the </a:t>
            </a:r>
            <a:r>
              <a:rPr dirty="0" sz="1200" spc="-5">
                <a:latin typeface="Times New Roman"/>
                <a:cs typeface="Times New Roman"/>
              </a:rPr>
              <a:t>range </a:t>
            </a:r>
            <a:r>
              <a:rPr dirty="0" sz="1200">
                <a:latin typeface="Times New Roman"/>
                <a:cs typeface="Times New Roman"/>
              </a:rPr>
              <a:t>0 ≤ θ ≤ θa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5539" y="3770445"/>
            <a:ext cx="5250878" cy="4816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244" y="649659"/>
            <a:ext cx="5264327" cy="508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6127"/>
            <a:ext cx="5299710" cy="2650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41855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Lecture(10)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400" b="1">
                <a:latin typeface="Times New Roman"/>
                <a:cs typeface="Times New Roman"/>
              </a:rPr>
              <a:t>2. </a:t>
            </a:r>
            <a:r>
              <a:rPr dirty="0" sz="1400" spc="-5" b="1">
                <a:latin typeface="Times New Roman"/>
                <a:cs typeface="Times New Roman"/>
              </a:rPr>
              <a:t>Multimode graded index</a:t>
            </a:r>
            <a:r>
              <a:rPr dirty="0" sz="1400" spc="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fiber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700"/>
              </a:lnSpc>
              <a:tabLst>
                <a:tab pos="531495" algn="l"/>
                <a:tab pos="1094105" algn="l"/>
                <a:tab pos="1890395" algn="l"/>
                <a:tab pos="2439035" algn="l"/>
                <a:tab pos="2915285" algn="l"/>
                <a:tab pos="3396615" algn="l"/>
                <a:tab pos="3853815" algn="l"/>
                <a:tab pos="4641215" algn="l"/>
              </a:tabLst>
            </a:pPr>
            <a:r>
              <a:rPr dirty="0" sz="1200" spc="-5">
                <a:latin typeface="Times New Roman"/>
                <a:cs typeface="Times New Roman"/>
              </a:rPr>
              <a:t>Intermodal dispersion in multimode fibers is minimized </a:t>
            </a:r>
            <a:r>
              <a:rPr dirty="0" sz="1200">
                <a:latin typeface="Times New Roman"/>
                <a:cs typeface="Times New Roman"/>
              </a:rPr>
              <a:t>with the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 fib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rs.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">
                <a:latin typeface="Times New Roman"/>
                <a:cs typeface="Times New Roman"/>
              </a:rPr>
              <a:t>H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ce</a:t>
            </a:r>
            <a:r>
              <a:rPr dirty="0" sz="1200">
                <a:latin typeface="Times New Roman"/>
                <a:cs typeface="Times New Roman"/>
              </a:rPr>
              <a:t>,	multimode	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	in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x	fib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rs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">
                <a:latin typeface="Times New Roman"/>
                <a:cs typeface="Times New Roman"/>
              </a:rPr>
              <a:t>show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">
                <a:latin typeface="Times New Roman"/>
                <a:cs typeface="Times New Roman"/>
              </a:rPr>
              <a:t>subst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nti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	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ndwidth  </a:t>
            </a:r>
            <a:r>
              <a:rPr dirty="0" sz="1200" spc="-5">
                <a:latin typeface="Times New Roman"/>
                <a:cs typeface="Times New Roman"/>
              </a:rPr>
              <a:t>improvement over </a:t>
            </a:r>
            <a:r>
              <a:rPr dirty="0" sz="1200">
                <a:latin typeface="Times New Roman"/>
                <a:cs typeface="Times New Roman"/>
              </a:rPr>
              <a:t>multimode step index </a:t>
            </a:r>
            <a:r>
              <a:rPr dirty="0" sz="1200" spc="-5">
                <a:latin typeface="Times New Roman"/>
                <a:cs typeface="Times New Roman"/>
              </a:rPr>
              <a:t>fibers.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reason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improved  performance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fibers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considering </a:t>
            </a:r>
            <a:r>
              <a:rPr dirty="0" sz="1200">
                <a:latin typeface="Times New Roman"/>
                <a:cs typeface="Times New Roman"/>
              </a:rPr>
              <a:t>the ray </a:t>
            </a:r>
            <a:r>
              <a:rPr dirty="0" sz="1200" spc="-5">
                <a:latin typeface="Times New Roman"/>
                <a:cs typeface="Times New Roman"/>
              </a:rPr>
              <a:t>diagram 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 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3.13. The </a:t>
            </a:r>
            <a:r>
              <a:rPr dirty="0" sz="1200" spc="-5">
                <a:latin typeface="Times New Roman"/>
                <a:cs typeface="Times New Roman"/>
              </a:rPr>
              <a:t>fiber shown has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parabolic </a:t>
            </a:r>
            <a:r>
              <a:rPr dirty="0" sz="1200">
                <a:latin typeface="Times New Roman"/>
                <a:cs typeface="Times New Roman"/>
              </a:rPr>
              <a:t>index  </a:t>
            </a:r>
            <a:r>
              <a:rPr dirty="0" sz="1200" spc="-5">
                <a:latin typeface="Times New Roman"/>
                <a:cs typeface="Times New Roman"/>
              </a:rPr>
              <a:t>profile </a:t>
            </a:r>
            <a:r>
              <a:rPr dirty="0" sz="1200">
                <a:latin typeface="Times New Roman"/>
                <a:cs typeface="Times New Roman"/>
              </a:rPr>
              <a:t>with a </a:t>
            </a:r>
            <a:r>
              <a:rPr dirty="0" sz="1200" spc="-5">
                <a:latin typeface="Times New Roman"/>
                <a:cs typeface="Times New Roman"/>
              </a:rPr>
              <a:t>maximum at </a:t>
            </a:r>
            <a:r>
              <a:rPr dirty="0" sz="1200">
                <a:latin typeface="Times New Roman"/>
                <a:cs typeface="Times New Roman"/>
              </a:rPr>
              <a:t>the core </a:t>
            </a:r>
            <a:r>
              <a:rPr dirty="0" sz="1200" spc="-5">
                <a:latin typeface="Times New Roman"/>
                <a:cs typeface="Times New Roman"/>
              </a:rPr>
              <a:t>axis, as illustrated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3.13(a) and (b).  Analytically, </a:t>
            </a:r>
            <a:r>
              <a:rPr dirty="0" sz="1200">
                <a:latin typeface="Times New Roman"/>
                <a:cs typeface="Times New Roman"/>
              </a:rPr>
              <a:t>the index </a:t>
            </a:r>
            <a:r>
              <a:rPr dirty="0" sz="1200" spc="-5">
                <a:latin typeface="Times New Roman"/>
                <a:cs typeface="Times New Roman"/>
              </a:rPr>
              <a:t>profile is given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Eq. </a:t>
            </a:r>
            <a:r>
              <a:rPr dirty="0" sz="1200" spc="-5">
                <a:latin typeface="Times New Roman"/>
                <a:cs typeface="Times New Roman"/>
              </a:rPr>
              <a:t>(34) with </a:t>
            </a:r>
            <a:r>
              <a:rPr dirty="0" sz="1200">
                <a:latin typeface="Times New Roman"/>
                <a:cs typeface="Times New Roman"/>
              </a:rPr>
              <a:t>α = 2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[1]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0689" y="3746118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(3</a:t>
            </a:r>
            <a:r>
              <a:rPr dirty="0" sz="1200" spc="-5" b="1">
                <a:latin typeface="Times New Roman"/>
                <a:cs typeface="Times New Roman"/>
              </a:rPr>
              <a:t>.</a:t>
            </a:r>
            <a:r>
              <a:rPr dirty="0" sz="1200" b="1">
                <a:latin typeface="Times New Roman"/>
                <a:cs typeface="Times New Roman"/>
              </a:rPr>
              <a:t>23)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1053" y="3416935"/>
            <a:ext cx="2374265" cy="80772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675"/>
              </a:spcBef>
            </a:pP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[1 </a:t>
            </a:r>
            <a:r>
              <a:rPr dirty="0" baseline="2314" sz="1800" b="1">
                <a:latin typeface="Times New Roman"/>
                <a:cs typeface="Times New Roman"/>
              </a:rPr>
              <a:t>− </a:t>
            </a:r>
            <a:r>
              <a:rPr dirty="0" baseline="2314" sz="1800" spc="-7" b="1">
                <a:latin typeface="Times New Roman"/>
                <a:cs typeface="Times New Roman"/>
              </a:rPr>
              <a:t>2Δ(</a:t>
            </a:r>
            <a:r>
              <a:rPr dirty="0" baseline="2314" sz="1800" spc="-7" b="1" i="1">
                <a:latin typeface="Times New Roman"/>
                <a:cs typeface="Times New Roman"/>
              </a:rPr>
              <a:t>r</a:t>
            </a:r>
            <a:r>
              <a:rPr dirty="0" baseline="2314" sz="1800" spc="-7" b="1">
                <a:latin typeface="Times New Roman"/>
                <a:cs typeface="Times New Roman"/>
              </a:rPr>
              <a:t>/</a:t>
            </a:r>
            <a:r>
              <a:rPr dirty="0" baseline="2314" sz="1800" spc="-7" b="1" i="1">
                <a:latin typeface="Times New Roman"/>
                <a:cs typeface="Times New Roman"/>
              </a:rPr>
              <a:t>a</a:t>
            </a:r>
            <a:r>
              <a:rPr dirty="0" baseline="2314" sz="1800" spc="-7" b="1">
                <a:latin typeface="Times New Roman"/>
                <a:cs typeface="Times New Roman"/>
              </a:rPr>
              <a:t>)</a:t>
            </a:r>
            <a:r>
              <a:rPr dirty="0" baseline="31250" sz="1200" spc="-7" b="1">
                <a:latin typeface="Times New Roman"/>
                <a:cs typeface="Times New Roman"/>
              </a:rPr>
              <a:t>2</a:t>
            </a:r>
            <a:r>
              <a:rPr dirty="0" baseline="2314" sz="1800" spc="-7" b="1">
                <a:latin typeface="Times New Roman"/>
                <a:cs typeface="Times New Roman"/>
              </a:rPr>
              <a:t>]</a:t>
            </a:r>
            <a:r>
              <a:rPr dirty="0" baseline="31250" sz="1200" spc="-7" b="1">
                <a:latin typeface="Times New Roman"/>
                <a:cs typeface="Times New Roman"/>
              </a:rPr>
              <a:t>1/2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&lt;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157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(core)</a:t>
            </a:r>
            <a:endParaRPr baseline="2314"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5" b="1" i="1">
                <a:latin typeface="Times New Roman"/>
                <a:cs typeface="Times New Roman"/>
              </a:rPr>
              <a:t>n</a:t>
            </a:r>
            <a:r>
              <a:rPr dirty="0" sz="1200" spc="-5" b="1">
                <a:latin typeface="Times New Roman"/>
                <a:cs typeface="Times New Roman"/>
              </a:rPr>
              <a:t>(</a:t>
            </a:r>
            <a:r>
              <a:rPr dirty="0" sz="1200" spc="-5" b="1" i="1">
                <a:latin typeface="Times New Roman"/>
                <a:cs typeface="Times New Roman"/>
              </a:rPr>
              <a:t>r</a:t>
            </a:r>
            <a:r>
              <a:rPr dirty="0" sz="1200" spc="-5" b="1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685"/>
              </a:spcBef>
            </a:pP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baseline="2314" sz="1800" spc="-7" b="1">
                <a:latin typeface="Times New Roman"/>
                <a:cs typeface="Times New Roman"/>
              </a:rPr>
              <a:t>(1 </a:t>
            </a:r>
            <a:r>
              <a:rPr dirty="0" baseline="2314" sz="1800" b="1">
                <a:latin typeface="Times New Roman"/>
                <a:cs typeface="Times New Roman"/>
              </a:rPr>
              <a:t>− </a:t>
            </a:r>
            <a:r>
              <a:rPr dirty="0" baseline="2314" sz="1800" spc="-7" b="1">
                <a:latin typeface="Times New Roman"/>
                <a:cs typeface="Times New Roman"/>
              </a:rPr>
              <a:t>2Δ)</a:t>
            </a:r>
            <a:r>
              <a:rPr dirty="0" baseline="31250" sz="1200" spc="-7" b="1">
                <a:latin typeface="Times New Roman"/>
                <a:cs typeface="Times New Roman"/>
              </a:rPr>
              <a:t>1/2 </a:t>
            </a:r>
            <a:r>
              <a:rPr dirty="0" baseline="2314" sz="1800" b="1">
                <a:latin typeface="Times New Roman"/>
                <a:cs typeface="Times New Roman"/>
              </a:rPr>
              <a:t>= </a:t>
            </a:r>
            <a:r>
              <a:rPr dirty="0" baseline="2314" sz="1800" spc="-7" b="1" i="1">
                <a:latin typeface="Times New Roman"/>
                <a:cs typeface="Times New Roman"/>
              </a:rPr>
              <a:t>n</a:t>
            </a:r>
            <a:r>
              <a:rPr dirty="0" sz="800" spc="-5" b="1">
                <a:latin typeface="Times New Roman"/>
                <a:cs typeface="Times New Roman"/>
              </a:rPr>
              <a:t>2 </a:t>
            </a:r>
            <a:r>
              <a:rPr dirty="0" baseline="2314" sz="1800" spc="-7" b="1" i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≥ </a:t>
            </a:r>
            <a:r>
              <a:rPr dirty="0" baseline="2314" sz="1800" b="1" i="1">
                <a:latin typeface="Times New Roman"/>
                <a:cs typeface="Times New Roman"/>
              </a:rPr>
              <a:t>a</a:t>
            </a:r>
            <a:r>
              <a:rPr dirty="0" baseline="2314" sz="1800" spc="-284" b="1" i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(cladding)</a:t>
            </a:r>
            <a:endParaRPr baseline="2314"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7065644"/>
            <a:ext cx="5297805" cy="11029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12700" marR="5080">
              <a:lnSpc>
                <a:spcPct val="148300"/>
              </a:lnSpc>
              <a:spcBef>
                <a:spcPts val="4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dramatic improvement </a:t>
            </a:r>
            <a:r>
              <a:rPr dirty="0" sz="1200">
                <a:latin typeface="Times New Roman"/>
                <a:cs typeface="Times New Roman"/>
              </a:rPr>
              <a:t>in multimode </a:t>
            </a:r>
            <a:r>
              <a:rPr dirty="0" sz="1200" spc="-5">
                <a:latin typeface="Times New Roman"/>
                <a:cs typeface="Times New Roman"/>
              </a:rPr>
              <a:t>fiber bandwidth achieved </a:t>
            </a:r>
            <a:r>
              <a:rPr dirty="0" sz="1200">
                <a:latin typeface="Times New Roman"/>
                <a:cs typeface="Times New Roman"/>
              </a:rPr>
              <a:t>with a </a:t>
            </a:r>
            <a:r>
              <a:rPr dirty="0" sz="1200" spc="-5">
                <a:latin typeface="Times New Roman"/>
                <a:cs typeface="Times New Roman"/>
              </a:rPr>
              <a:t>parabolic 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near-parabolic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profile is highlighted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consideration </a:t>
            </a:r>
            <a:r>
              <a:rPr dirty="0" sz="1200">
                <a:latin typeface="Times New Roman"/>
                <a:cs typeface="Times New Roman"/>
              </a:rPr>
              <a:t>of the  </a:t>
            </a:r>
            <a:r>
              <a:rPr dirty="0" sz="1200" spc="-5">
                <a:latin typeface="Times New Roman"/>
                <a:cs typeface="Times New Roman"/>
              </a:rPr>
              <a:t>reduced </a:t>
            </a:r>
            <a:r>
              <a:rPr dirty="0" sz="1200">
                <a:latin typeface="Times New Roman"/>
                <a:cs typeface="Times New Roman"/>
              </a:rPr>
              <a:t>delay </a:t>
            </a:r>
            <a:r>
              <a:rPr dirty="0" sz="1200" spc="-5">
                <a:latin typeface="Times New Roman"/>
                <a:cs typeface="Times New Roman"/>
              </a:rPr>
              <a:t>difference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fastest and slowest </a:t>
            </a:r>
            <a:r>
              <a:rPr dirty="0" sz="1200">
                <a:latin typeface="Times New Roman"/>
                <a:cs typeface="Times New Roman"/>
              </a:rPr>
              <a:t>modes for </a:t>
            </a:r>
            <a:r>
              <a:rPr dirty="0" sz="1200" spc="-5">
                <a:latin typeface="Times New Roman"/>
                <a:cs typeface="Times New Roman"/>
              </a:rPr>
              <a:t>this graded </a:t>
            </a:r>
            <a:r>
              <a:rPr dirty="0" sz="1200">
                <a:latin typeface="Times New Roman"/>
                <a:cs typeface="Times New Roman"/>
              </a:rPr>
              <a:t>index  </a:t>
            </a:r>
            <a:r>
              <a:rPr dirty="0" sz="1200" spc="-5">
                <a:latin typeface="Times New Roman"/>
                <a:cs typeface="Times New Roman"/>
              </a:rPr>
              <a:t>fiber δ</a:t>
            </a:r>
            <a:r>
              <a:rPr dirty="0" sz="1200" spc="-5" i="1">
                <a:latin typeface="Times New Roman"/>
                <a:cs typeface="Times New Roman"/>
              </a:rPr>
              <a:t>T</a:t>
            </a:r>
            <a:r>
              <a:rPr dirty="0" baseline="-9259" sz="1350" spc="-7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. </a:t>
            </a:r>
            <a:r>
              <a:rPr dirty="0" sz="1200">
                <a:latin typeface="Times New Roman"/>
                <a:cs typeface="Times New Roman"/>
              </a:rPr>
              <a:t>Using aray theory </a:t>
            </a:r>
            <a:r>
              <a:rPr dirty="0" sz="1200" spc="-5">
                <a:latin typeface="Times New Roman"/>
                <a:cs typeface="Times New Roman"/>
              </a:rPr>
              <a:t>approach </a:t>
            </a:r>
            <a:r>
              <a:rPr dirty="0" sz="1200">
                <a:latin typeface="Times New Roman"/>
                <a:cs typeface="Times New Roman"/>
              </a:rPr>
              <a:t>the delay </a:t>
            </a:r>
            <a:r>
              <a:rPr dirty="0" sz="1200" spc="-5">
                <a:latin typeface="Times New Roman"/>
                <a:cs typeface="Times New Roman"/>
              </a:rPr>
              <a:t>difference is given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8731136"/>
            <a:ext cx="419734" cy="2184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250" spc="-15" b="1" i="1">
                <a:latin typeface="Symbol"/>
                <a:cs typeface="Symbol"/>
              </a:rPr>
              <a:t></a:t>
            </a:r>
            <a:r>
              <a:rPr dirty="0" sz="1200" spc="-15">
                <a:latin typeface="Cambria Math"/>
                <a:cs typeface="Cambria Math"/>
              </a:rPr>
              <a:t>𝑻</a:t>
            </a:r>
            <a:r>
              <a:rPr dirty="0" baseline="-16339" sz="1275" spc="-22">
                <a:latin typeface="Cambria Math"/>
                <a:cs typeface="Cambria Math"/>
              </a:rPr>
              <a:t>𝑺</a:t>
            </a:r>
            <a:r>
              <a:rPr dirty="0" baseline="-16339" sz="1275" spc="18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946" y="8597645"/>
            <a:ext cx="50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 Math"/>
                <a:cs typeface="Cambria Math"/>
              </a:rPr>
              <a:t>𝑳</a:t>
            </a:r>
            <a:r>
              <a:rPr dirty="0" sz="1400">
                <a:latin typeface="Cambria Math"/>
                <a:cs typeface="Cambria Math"/>
              </a:rPr>
              <a:t>𝒏</a:t>
            </a:r>
            <a:r>
              <a:rPr dirty="0" baseline="-13888" sz="1500" spc="60">
                <a:latin typeface="Cambria Math"/>
                <a:cs typeface="Cambria Math"/>
              </a:rPr>
              <a:t>𝟏</a:t>
            </a:r>
            <a:r>
              <a:rPr dirty="0" sz="1400">
                <a:latin typeface="Cambria Math"/>
                <a:cs typeface="Cambria Math"/>
              </a:rPr>
              <a:t>∆</a:t>
            </a:r>
            <a:r>
              <a:rPr dirty="0" baseline="38888" sz="1500" spc="-7">
                <a:latin typeface="Cambria Math"/>
                <a:cs typeface="Cambria Math"/>
              </a:rPr>
              <a:t>𝟐</a:t>
            </a:r>
            <a:endParaRPr baseline="38888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4057" y="8815577"/>
            <a:ext cx="244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𝟐𝑪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2646" y="886104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86126" y="8623554"/>
            <a:ext cx="434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1800" spc="-7">
                <a:latin typeface="Cambria Math"/>
                <a:cs typeface="Cambria Math"/>
              </a:rPr>
              <a:t>(</a:t>
            </a:r>
            <a:r>
              <a:rPr dirty="0" sz="1200" spc="-5">
                <a:latin typeface="Cambria Math"/>
                <a:cs typeface="Cambria Math"/>
              </a:rPr>
              <a:t>𝑵𝑨</a:t>
            </a:r>
            <a:r>
              <a:rPr dirty="0" baseline="2314" sz="1800" spc="-7">
                <a:latin typeface="Cambria Math"/>
                <a:cs typeface="Cambria Math"/>
              </a:rPr>
              <a:t>)</a:t>
            </a:r>
            <a:r>
              <a:rPr dirty="0" baseline="29411" sz="1275" spc="-7">
                <a:latin typeface="Cambria Math"/>
                <a:cs typeface="Cambria Math"/>
              </a:rPr>
              <a:t>𝟐</a:t>
            </a:r>
            <a:endParaRPr baseline="29411" sz="127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1595" y="8937497"/>
            <a:ext cx="90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𝟏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98826" y="8861043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5" h="0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128773" y="8739378"/>
            <a:ext cx="1214120" cy="321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  <a:tabLst>
                <a:tab pos="742950" algn="l"/>
              </a:tabLst>
            </a:pPr>
            <a:r>
              <a:rPr dirty="0" sz="1200">
                <a:latin typeface="Cambria Math"/>
                <a:cs typeface="Cambria Math"/>
              </a:rPr>
              <a:t>≃	(𝟑.</a:t>
            </a:r>
            <a:r>
              <a:rPr dirty="0" sz="1200" spc="-13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𝟐𝟒)</a:t>
            </a:r>
            <a:endParaRPr sz="1200">
              <a:latin typeface="Cambria Math"/>
              <a:cs typeface="Cambria Math"/>
            </a:endParaRPr>
          </a:p>
          <a:p>
            <a:pPr marL="198755">
              <a:lnSpc>
                <a:spcPts val="1165"/>
              </a:lnSpc>
            </a:pPr>
            <a:r>
              <a:rPr dirty="0" sz="1200">
                <a:latin typeface="Cambria Math"/>
                <a:cs typeface="Cambria Math"/>
              </a:rPr>
              <a:t>𝟖𝑪𝒏</a:t>
            </a:r>
            <a:r>
              <a:rPr dirty="0" baseline="29411" sz="1275">
                <a:latin typeface="Cambria Math"/>
                <a:cs typeface="Cambria Math"/>
              </a:rPr>
              <a:t>𝟑</a:t>
            </a:r>
            <a:endParaRPr baseline="29411" sz="1275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9105188"/>
            <a:ext cx="529717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However, </a:t>
            </a:r>
            <a:r>
              <a:rPr dirty="0" sz="1200">
                <a:latin typeface="Times New Roman"/>
                <a:cs typeface="Times New Roman"/>
              </a:rPr>
              <a:t>a more </a:t>
            </a:r>
            <a:r>
              <a:rPr dirty="0" sz="1200" spc="-5">
                <a:latin typeface="Times New Roman"/>
                <a:cs typeface="Times New Roman"/>
              </a:rPr>
              <a:t>rigorous analysis </a:t>
            </a:r>
            <a:r>
              <a:rPr dirty="0" sz="1200">
                <a:latin typeface="Times New Roman"/>
                <a:cs typeface="Times New Roman"/>
              </a:rPr>
              <a:t>using </a:t>
            </a:r>
            <a:r>
              <a:rPr dirty="0" sz="1200" spc="-5">
                <a:latin typeface="Times New Roman"/>
                <a:cs typeface="Times New Roman"/>
              </a:rPr>
              <a:t>electromagnetic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theory gives an  absolute temporal </a:t>
            </a:r>
            <a:r>
              <a:rPr dirty="0" sz="1200">
                <a:latin typeface="Times New Roman"/>
                <a:cs typeface="Times New Roman"/>
              </a:rPr>
              <a:t>width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output 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9663" y="4534097"/>
            <a:ext cx="4853111" cy="2173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970" y="677049"/>
            <a:ext cx="419734" cy="2184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250" spc="-10" b="1" i="1">
                <a:latin typeface="Symbol"/>
                <a:cs typeface="Symbol"/>
              </a:rPr>
              <a:t></a:t>
            </a:r>
            <a:r>
              <a:rPr dirty="0" sz="1200" spc="-10">
                <a:latin typeface="Cambria Math"/>
                <a:cs typeface="Cambria Math"/>
              </a:rPr>
              <a:t>𝑻</a:t>
            </a:r>
            <a:r>
              <a:rPr dirty="0" baseline="-16339" sz="1275" spc="-15">
                <a:latin typeface="Cambria Math"/>
                <a:cs typeface="Cambria Math"/>
              </a:rPr>
              <a:t>𝑺</a:t>
            </a:r>
            <a:r>
              <a:rPr dirty="0" baseline="-16339" sz="1275" spc="16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2886" y="543559"/>
            <a:ext cx="50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 Math"/>
                <a:cs typeface="Cambria Math"/>
              </a:rPr>
              <a:t>𝑳</a:t>
            </a:r>
            <a:r>
              <a:rPr dirty="0" sz="1400">
                <a:latin typeface="Cambria Math"/>
                <a:cs typeface="Cambria Math"/>
              </a:rPr>
              <a:t>𝒏</a:t>
            </a:r>
            <a:r>
              <a:rPr dirty="0" baseline="-13888" sz="1500" spc="60">
                <a:latin typeface="Cambria Math"/>
                <a:cs typeface="Cambria Math"/>
              </a:rPr>
              <a:t>𝟏</a:t>
            </a:r>
            <a:r>
              <a:rPr dirty="0" sz="1400">
                <a:latin typeface="Cambria Math"/>
                <a:cs typeface="Cambria Math"/>
              </a:rPr>
              <a:t>∆</a:t>
            </a:r>
            <a:r>
              <a:rPr dirty="0" baseline="38888" sz="1500" spc="-7">
                <a:latin typeface="Cambria Math"/>
                <a:cs typeface="Cambria Math"/>
              </a:rPr>
              <a:t>𝟐</a:t>
            </a:r>
            <a:endParaRPr baseline="38888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6998" y="761491"/>
            <a:ext cx="244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𝟖𝑪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5586" y="806957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 h="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17516" y="685291"/>
            <a:ext cx="481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1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𝟐𝟓)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0490" y="239979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604" y="1002537"/>
            <a:ext cx="5302250" cy="148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  <a:tabLst>
                <a:tab pos="1233170" algn="l"/>
              </a:tabLst>
            </a:pPr>
            <a:r>
              <a:rPr dirty="0" sz="1200" spc="-15">
                <a:latin typeface="Times New Roman"/>
                <a:cs typeface="Times New Roman"/>
              </a:rPr>
              <a:t>It 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shown	that the rms pulse broadening of a near-parabolic index profile  graded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index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σg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reduced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compared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similar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broadening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ct val="147500"/>
              </a:lnSpc>
              <a:spcBef>
                <a:spcPts val="225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corresponding </a:t>
            </a:r>
            <a:r>
              <a:rPr dirty="0" baseline="4629" sz="1800">
                <a:latin typeface="Times New Roman"/>
                <a:cs typeface="Times New Roman"/>
              </a:rPr>
              <a:t>step index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 spc="-7" b="1">
                <a:latin typeface="Times New Roman"/>
                <a:cs typeface="Times New Roman"/>
              </a:rPr>
              <a:t>σ</a:t>
            </a:r>
            <a:r>
              <a:rPr dirty="0" sz="900" spc="-5" b="1">
                <a:latin typeface="Times New Roman"/>
                <a:cs typeface="Times New Roman"/>
              </a:rPr>
              <a:t>s </a:t>
            </a:r>
            <a:r>
              <a:rPr dirty="0" baseline="4629" sz="1800" spc="-7">
                <a:latin typeface="Times New Roman"/>
                <a:cs typeface="Times New Roman"/>
              </a:rPr>
              <a:t>(i.e. </a:t>
            </a:r>
            <a:r>
              <a:rPr dirty="0" baseline="4629" sz="1800">
                <a:latin typeface="Times New Roman"/>
                <a:cs typeface="Times New Roman"/>
              </a:rPr>
              <a:t>with the </a:t>
            </a:r>
            <a:r>
              <a:rPr dirty="0" baseline="4629" sz="1800" spc="-7">
                <a:latin typeface="Times New Roman"/>
                <a:cs typeface="Times New Roman"/>
              </a:rPr>
              <a:t>same relative refractive </a:t>
            </a:r>
            <a:r>
              <a:rPr dirty="0" baseline="4629" sz="1800">
                <a:latin typeface="Times New Roman"/>
                <a:cs typeface="Times New Roman"/>
              </a:rPr>
              <a:t>index  </a:t>
            </a:r>
            <a:r>
              <a:rPr dirty="0" sz="1200" spc="-5">
                <a:latin typeface="Times New Roman"/>
                <a:cs typeface="Times New Roman"/>
              </a:rPr>
              <a:t>difference) following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</a:t>
            </a:r>
            <a:r>
              <a:rPr dirty="0" sz="1000" spc="-5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algn="ctr" marR="601980">
              <a:lnSpc>
                <a:spcPts val="1175"/>
              </a:lnSpc>
              <a:spcBef>
                <a:spcPts val="505"/>
              </a:spcBef>
            </a:pPr>
            <a:r>
              <a:rPr dirty="0" sz="1200">
                <a:latin typeface="Cambria Math"/>
                <a:cs typeface="Cambria Math"/>
              </a:rPr>
              <a:t>∆</a:t>
            </a:r>
            <a:endParaRPr sz="1200">
              <a:latin typeface="Cambria Math"/>
              <a:cs typeface="Cambria Math"/>
            </a:endParaRPr>
          </a:p>
          <a:p>
            <a:pPr algn="ctr">
              <a:lnSpc>
                <a:spcPts val="1175"/>
              </a:lnSpc>
              <a:tabLst>
                <a:tab pos="1080135" algn="l"/>
              </a:tabLst>
            </a:pPr>
            <a:r>
              <a:rPr dirty="0" sz="1200" spc="-5">
                <a:latin typeface="Cambria Math"/>
                <a:cs typeface="Cambria Math"/>
              </a:rPr>
              <a:t>𝝈</a:t>
            </a:r>
            <a:r>
              <a:rPr dirty="0" baseline="-16339" sz="1275" spc="-7">
                <a:latin typeface="Cambria Math"/>
                <a:cs typeface="Cambria Math"/>
              </a:rPr>
              <a:t>𝒈  </a:t>
            </a:r>
            <a:r>
              <a:rPr dirty="0" sz="1200">
                <a:latin typeface="Cambria Math"/>
                <a:cs typeface="Cambria Math"/>
              </a:rPr>
              <a:t>= 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baseline="-37037" sz="1800">
                <a:latin typeface="Cambria Math"/>
                <a:cs typeface="Cambria Math"/>
              </a:rPr>
              <a:t>𝑫</a:t>
            </a:r>
            <a:r>
              <a:rPr dirty="0" baseline="-37037" sz="1800" spc="-11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𝝈</a:t>
            </a:r>
            <a:r>
              <a:rPr dirty="0" baseline="-16339" sz="1275">
                <a:latin typeface="Cambria Math"/>
                <a:cs typeface="Cambria Math"/>
              </a:rPr>
              <a:t>𝑺	</a:t>
            </a: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𝟐𝟔)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2890773"/>
            <a:ext cx="5299075" cy="13246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5080">
              <a:lnSpc>
                <a:spcPct val="145900"/>
              </a:lnSpc>
              <a:spcBef>
                <a:spcPts val="6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spc="-5" i="1">
                <a:latin typeface="Times New Roman"/>
                <a:cs typeface="Times New Roman"/>
              </a:rPr>
              <a:t>D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constant between </a:t>
            </a:r>
            <a:r>
              <a:rPr dirty="0" sz="1200">
                <a:latin typeface="Times New Roman"/>
                <a:cs typeface="Times New Roman"/>
              </a:rPr>
              <a:t>4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10 </a:t>
            </a:r>
            <a:r>
              <a:rPr dirty="0" sz="1200" spc="-5">
                <a:latin typeface="Times New Roman"/>
                <a:cs typeface="Times New Roman"/>
              </a:rPr>
              <a:t>depending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precise </a:t>
            </a:r>
            <a:r>
              <a:rPr dirty="0" sz="1200">
                <a:latin typeface="Times New Roman"/>
                <a:cs typeface="Times New Roman"/>
              </a:rPr>
              <a:t>evaluation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exact </a:t>
            </a:r>
            <a:r>
              <a:rPr dirty="0" sz="1200">
                <a:latin typeface="Times New Roman"/>
                <a:cs typeface="Times New Roman"/>
              </a:rPr>
              <a:t>optimum </a:t>
            </a:r>
            <a:r>
              <a:rPr dirty="0" sz="1200" spc="-5">
                <a:latin typeface="Times New Roman"/>
                <a:cs typeface="Times New Roman"/>
              </a:rPr>
              <a:t>profile chosen.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best minimum theoretical intermodal rms </a:t>
            </a:r>
            <a:r>
              <a:rPr dirty="0" sz="1200">
                <a:latin typeface="Times New Roman"/>
                <a:cs typeface="Times New Roman"/>
              </a:rPr>
              <a:t>pulse  </a:t>
            </a:r>
            <a:r>
              <a:rPr dirty="0" sz="1200" spc="-5">
                <a:latin typeface="Times New Roman"/>
                <a:cs typeface="Times New Roman"/>
              </a:rPr>
              <a:t>broadening </a:t>
            </a:r>
            <a:r>
              <a:rPr dirty="0" sz="1200">
                <a:latin typeface="Times New Roman"/>
                <a:cs typeface="Times New Roman"/>
              </a:rPr>
              <a:t>for a </a:t>
            </a:r>
            <a:r>
              <a:rPr dirty="0" sz="1200" spc="-5">
                <a:latin typeface="Times New Roman"/>
                <a:cs typeface="Times New Roman"/>
              </a:rPr>
              <a:t>graded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optimum </a:t>
            </a:r>
            <a:r>
              <a:rPr dirty="0" sz="1200" spc="-5">
                <a:latin typeface="Times New Roman"/>
                <a:cs typeface="Times New Roman"/>
              </a:rPr>
              <a:t>characteristic refractive </a:t>
            </a:r>
            <a:r>
              <a:rPr dirty="0" sz="1200">
                <a:latin typeface="Times New Roman"/>
                <a:cs typeface="Times New Roman"/>
              </a:rPr>
              <a:t>index  </a:t>
            </a:r>
            <a:r>
              <a:rPr dirty="0" baseline="4629" sz="1800" spc="-7">
                <a:latin typeface="Times New Roman"/>
                <a:cs typeface="Times New Roman"/>
              </a:rPr>
              <a:t>profile </a:t>
            </a:r>
            <a:r>
              <a:rPr dirty="0" baseline="4629" sz="1800">
                <a:latin typeface="Times New Roman"/>
                <a:cs typeface="Times New Roman"/>
              </a:rPr>
              <a:t>for the </a:t>
            </a:r>
            <a:r>
              <a:rPr dirty="0" baseline="4629" sz="1800" spc="-7">
                <a:latin typeface="Times New Roman"/>
                <a:cs typeface="Times New Roman"/>
              </a:rPr>
              <a:t>core α</a:t>
            </a:r>
            <a:r>
              <a:rPr dirty="0" sz="800" spc="-5">
                <a:latin typeface="Times New Roman"/>
                <a:cs typeface="Times New Roman"/>
              </a:rPr>
              <a:t>op</a:t>
            </a:r>
            <a:r>
              <a:rPr dirty="0" sz="800" spc="100">
                <a:latin typeface="Times New Roman"/>
                <a:cs typeface="Times New Roman"/>
              </a:rPr>
              <a:t> </a:t>
            </a:r>
            <a:r>
              <a:rPr dirty="0" baseline="4629" sz="1800">
                <a:latin typeface="Times New Roman"/>
                <a:cs typeface="Times New Roman"/>
              </a:rPr>
              <a:t>[1]:</a:t>
            </a:r>
            <a:endParaRPr baseline="4629" sz="1800">
              <a:latin typeface="Times New Roman"/>
              <a:cs typeface="Times New Roman"/>
            </a:endParaRPr>
          </a:p>
          <a:p>
            <a:pPr algn="ctr" marL="93345">
              <a:lnSpc>
                <a:spcPct val="100000"/>
              </a:lnSpc>
              <a:spcBef>
                <a:spcPts val="420"/>
              </a:spcBef>
            </a:pPr>
            <a:r>
              <a:rPr dirty="0" sz="1200" spc="-5">
                <a:latin typeface="Cambria Math"/>
                <a:cs typeface="Cambria Math"/>
              </a:rPr>
              <a:t>𝟏𝟐</a:t>
            </a:r>
            <a:r>
              <a:rPr dirty="0" sz="1200" spc="-5" b="1">
                <a:latin typeface="Symbol"/>
                <a:cs typeface="Symbol"/>
              </a:rPr>
              <a:t>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7709" y="4224654"/>
            <a:ext cx="1168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𝟓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8969" y="4244212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844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00298" y="4122546"/>
            <a:ext cx="1762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955" algn="l"/>
              </a:tabLst>
            </a:pPr>
            <a:r>
              <a:rPr dirty="0" sz="1200" spc="-5">
                <a:latin typeface="Cambria Math"/>
                <a:cs typeface="Cambria Math"/>
              </a:rPr>
              <a:t>𝜶</a:t>
            </a:r>
            <a:r>
              <a:rPr dirty="0" baseline="-16339" sz="1275" spc="-7">
                <a:latin typeface="Cambria Math"/>
                <a:cs typeface="Cambria Math"/>
              </a:rPr>
              <a:t>𝒐𝒑  </a:t>
            </a:r>
            <a:r>
              <a:rPr dirty="0" sz="1200">
                <a:latin typeface="Cambria Math"/>
                <a:cs typeface="Cambria Math"/>
              </a:rPr>
              <a:t>= 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	(𝟑.</a:t>
            </a:r>
            <a:r>
              <a:rPr dirty="0" sz="1200" spc="-13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𝟐𝟕)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04" y="4520310"/>
            <a:ext cx="3531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Thus the rms pulse boarding for graded index fiber is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2282" y="5344794"/>
            <a:ext cx="357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 Math"/>
                <a:cs typeface="Cambria Math"/>
              </a:rPr>
              <a:t>𝝈</a:t>
            </a:r>
            <a:r>
              <a:rPr dirty="0" baseline="-16339" sz="1275" spc="-7">
                <a:latin typeface="Cambria Math"/>
                <a:cs typeface="Cambria Math"/>
              </a:rPr>
              <a:t>𝒈</a:t>
            </a:r>
            <a:r>
              <a:rPr dirty="0" baseline="-16339" sz="1275" spc="16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≃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4659" y="5344794"/>
            <a:ext cx="167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2051" y="5203062"/>
            <a:ext cx="5067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0">
                <a:latin typeface="Cambria Math"/>
                <a:cs typeface="Cambria Math"/>
              </a:rPr>
              <a:t>𝑳𝒏</a:t>
            </a:r>
            <a:r>
              <a:rPr dirty="0" baseline="-13888" sz="1500" spc="0">
                <a:latin typeface="Cambria Math"/>
                <a:cs typeface="Cambria Math"/>
              </a:rPr>
              <a:t>𝟏</a:t>
            </a:r>
            <a:r>
              <a:rPr dirty="0" sz="1400" spc="0">
                <a:latin typeface="Cambria Math"/>
                <a:cs typeface="Cambria Math"/>
              </a:rPr>
              <a:t>∆</a:t>
            </a:r>
            <a:r>
              <a:rPr dirty="0" baseline="38888" sz="1500" spc="0">
                <a:latin typeface="Cambria Math"/>
                <a:cs typeface="Cambria Math"/>
              </a:rPr>
              <a:t>𝟐</a:t>
            </a:r>
            <a:endParaRPr baseline="38888" sz="15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0714" y="5452998"/>
            <a:ext cx="5581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𝟐𝟎</a:t>
            </a:r>
            <a:r>
              <a:rPr dirty="0" sz="1200">
                <a:latin typeface="Cambria Math"/>
                <a:cs typeface="Cambria Math"/>
              </a:rPr>
              <a:t>√</a:t>
            </a:r>
            <a:r>
              <a:rPr dirty="0" sz="1400">
                <a:latin typeface="Cambria Math"/>
                <a:cs typeface="Cambria Math"/>
              </a:rPr>
              <a:t>𝟑𝑪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3414" y="5466460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 h="0">
                <a:moveTo>
                  <a:pt x="0" y="0"/>
                </a:moveTo>
                <a:lnTo>
                  <a:pt x="53065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106036" y="5344794"/>
            <a:ext cx="481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1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𝟐𝟖)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2049" y="6129527"/>
            <a:ext cx="5260522" cy="3399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9202" y="335381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3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406290"/>
            <a:ext cx="5301615" cy="886333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400" spc="-5" b="1">
                <a:latin typeface="Times New Roman"/>
                <a:cs typeface="Times New Roman"/>
              </a:rPr>
              <a:t>Modal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noise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intermodal </a:t>
            </a:r>
            <a:r>
              <a:rPr dirty="0" sz="1200">
                <a:latin typeface="Times New Roman"/>
                <a:cs typeface="Times New Roman"/>
              </a:rPr>
              <a:t>dispersion </a:t>
            </a:r>
            <a:r>
              <a:rPr dirty="0" sz="1200" spc="-5">
                <a:latin typeface="Times New Roman"/>
                <a:cs typeface="Times New Roman"/>
              </a:rPr>
              <a:t>properties </a:t>
            </a:r>
            <a:r>
              <a:rPr dirty="0" sz="1200">
                <a:latin typeface="Times New Roman"/>
                <a:cs typeface="Times New Roman"/>
              </a:rPr>
              <a:t>of multimode </a:t>
            </a:r>
            <a:r>
              <a:rPr dirty="0" sz="1200" spc="-5">
                <a:latin typeface="Times New Roman"/>
                <a:cs typeface="Times New Roman"/>
              </a:rPr>
              <a:t>optical fibers create another  phenomenon which affects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transmitted signals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optical channel.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 </a:t>
            </a:r>
            <a:r>
              <a:rPr dirty="0" sz="1200">
                <a:latin typeface="Times New Roman"/>
                <a:cs typeface="Times New Roman"/>
              </a:rPr>
              <a:t>exhibited within the </a:t>
            </a:r>
            <a:r>
              <a:rPr dirty="0" sz="1200" spc="-5">
                <a:latin typeface="Times New Roman"/>
                <a:cs typeface="Times New Roman"/>
              </a:rPr>
              <a:t>speckle patterns observed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multimode fiber as fluctuations  which have characteristic </a:t>
            </a:r>
            <a:r>
              <a:rPr dirty="0" sz="1200">
                <a:latin typeface="Times New Roman"/>
                <a:cs typeface="Times New Roman"/>
              </a:rPr>
              <a:t>times </a:t>
            </a:r>
            <a:r>
              <a:rPr dirty="0" sz="1200" spc="-5">
                <a:latin typeface="Times New Roman"/>
                <a:cs typeface="Times New Roman"/>
              </a:rPr>
              <a:t>longer </a:t>
            </a:r>
            <a:r>
              <a:rPr dirty="0" sz="1200">
                <a:latin typeface="Times New Roman"/>
                <a:cs typeface="Times New Roman"/>
              </a:rPr>
              <a:t>than the </a:t>
            </a:r>
            <a:r>
              <a:rPr dirty="0" sz="1200" spc="-5">
                <a:latin typeface="Times New Roman"/>
                <a:cs typeface="Times New Roman"/>
              </a:rPr>
              <a:t>resolution </a:t>
            </a:r>
            <a:r>
              <a:rPr dirty="0" sz="1200">
                <a:latin typeface="Times New Roman"/>
                <a:cs typeface="Times New Roman"/>
              </a:rPr>
              <a:t>time of the </a:t>
            </a:r>
            <a:r>
              <a:rPr dirty="0" sz="1200" spc="-5">
                <a:latin typeface="Times New Roman"/>
                <a:cs typeface="Times New Roman"/>
              </a:rPr>
              <a:t>detector, and is  known as </a:t>
            </a:r>
            <a:r>
              <a:rPr dirty="0" sz="1200">
                <a:latin typeface="Times New Roman"/>
                <a:cs typeface="Times New Roman"/>
              </a:rPr>
              <a:t>modal or </a:t>
            </a:r>
            <a:r>
              <a:rPr dirty="0" sz="1200" spc="-5">
                <a:latin typeface="Times New Roman"/>
                <a:cs typeface="Times New Roman"/>
              </a:rPr>
              <a:t>speckle </a:t>
            </a:r>
            <a:r>
              <a:rPr dirty="0" sz="1200">
                <a:latin typeface="Times New Roman"/>
                <a:cs typeface="Times New Roman"/>
              </a:rPr>
              <a:t>noise. The </a:t>
            </a:r>
            <a:r>
              <a:rPr dirty="0" sz="1200" spc="-5">
                <a:latin typeface="Times New Roman"/>
                <a:cs typeface="Times New Roman"/>
              </a:rPr>
              <a:t>speckle patterns are formed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interference  </a:t>
            </a:r>
            <a:r>
              <a:rPr dirty="0" sz="1200">
                <a:latin typeface="Times New Roman"/>
                <a:cs typeface="Times New Roman"/>
              </a:rPr>
              <a:t>of the modes </a:t>
            </a:r>
            <a:r>
              <a:rPr dirty="0" sz="1200" spc="-5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coherent </a:t>
            </a:r>
            <a:r>
              <a:rPr dirty="0" sz="1200">
                <a:latin typeface="Times New Roman"/>
                <a:cs typeface="Times New Roman"/>
              </a:rPr>
              <a:t>source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coherence </a:t>
            </a:r>
            <a:r>
              <a:rPr dirty="0" sz="1200">
                <a:latin typeface="Times New Roman"/>
                <a:cs typeface="Times New Roman"/>
              </a:rPr>
              <a:t>time of the source </a:t>
            </a:r>
            <a:r>
              <a:rPr dirty="0" sz="1200" spc="-5">
                <a:latin typeface="Times New Roman"/>
                <a:cs typeface="Times New Roman"/>
              </a:rPr>
              <a:t>is greater  </a:t>
            </a:r>
            <a:r>
              <a:rPr dirty="0" sz="1200">
                <a:latin typeface="Times New Roman"/>
                <a:cs typeface="Times New Roman"/>
              </a:rPr>
              <a:t>than the </a:t>
            </a:r>
            <a:r>
              <a:rPr dirty="0" sz="1200" spc="-5">
                <a:latin typeface="Times New Roman"/>
                <a:cs typeface="Times New Roman"/>
              </a:rPr>
              <a:t>intermodal dispersion </a:t>
            </a:r>
            <a:r>
              <a:rPr dirty="0" sz="1200">
                <a:latin typeface="Times New Roman"/>
                <a:cs typeface="Times New Roman"/>
              </a:rPr>
              <a:t>time </a:t>
            </a:r>
            <a:r>
              <a:rPr dirty="0" sz="1200" spc="-5">
                <a:latin typeface="Times New Roman"/>
                <a:cs typeface="Times New Roman"/>
              </a:rPr>
              <a:t>δ</a:t>
            </a:r>
            <a:r>
              <a:rPr dirty="0" sz="1200" spc="-5" i="1">
                <a:latin typeface="Times New Roman"/>
                <a:cs typeface="Times New Roman"/>
              </a:rPr>
              <a:t>T </a:t>
            </a:r>
            <a:r>
              <a:rPr dirty="0" sz="1200">
                <a:latin typeface="Times New Roman"/>
                <a:cs typeface="Times New Roman"/>
              </a:rPr>
              <a:t>within the fiber. The </a:t>
            </a:r>
            <a:r>
              <a:rPr dirty="0" sz="1200" spc="-5">
                <a:latin typeface="Times New Roman"/>
                <a:cs typeface="Times New Roman"/>
              </a:rPr>
              <a:t>coherence </a:t>
            </a:r>
            <a:r>
              <a:rPr dirty="0" sz="1200">
                <a:latin typeface="Times New Roman"/>
                <a:cs typeface="Times New Roman"/>
              </a:rPr>
              <a:t>time for a  </a:t>
            </a:r>
            <a:r>
              <a:rPr dirty="0" sz="1200" spc="-5">
                <a:latin typeface="Times New Roman"/>
                <a:cs typeface="Times New Roman"/>
              </a:rPr>
              <a:t>source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uncorrelated source </a:t>
            </a:r>
            <a:r>
              <a:rPr dirty="0" sz="1200">
                <a:latin typeface="Times New Roman"/>
                <a:cs typeface="Times New Roman"/>
              </a:rPr>
              <a:t>frequency </a:t>
            </a:r>
            <a:r>
              <a:rPr dirty="0" sz="1200" spc="-5">
                <a:latin typeface="Times New Roman"/>
                <a:cs typeface="Times New Roman"/>
              </a:rPr>
              <a:t>width </a:t>
            </a:r>
            <a:r>
              <a:rPr dirty="0" sz="1200" spc="5">
                <a:latin typeface="Times New Roman"/>
                <a:cs typeface="Times New Roman"/>
              </a:rPr>
              <a:t>δ</a:t>
            </a:r>
            <a:r>
              <a:rPr dirty="0" sz="1200" spc="5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is simply 1/δ</a:t>
            </a: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. </a:t>
            </a:r>
            <a:r>
              <a:rPr dirty="0" sz="1200" spc="-5">
                <a:latin typeface="Times New Roman"/>
                <a:cs typeface="Times New Roman"/>
              </a:rPr>
              <a:t>Hence, </a:t>
            </a:r>
            <a:r>
              <a:rPr dirty="0" sz="1200">
                <a:latin typeface="Times New Roman"/>
                <a:cs typeface="Times New Roman"/>
              </a:rPr>
              <a:t>modal noise  </a:t>
            </a:r>
            <a:r>
              <a:rPr dirty="0" sz="1200" spc="-5">
                <a:latin typeface="Times New Roman"/>
                <a:cs typeface="Times New Roman"/>
              </a:rPr>
              <a:t>occurs when</a:t>
            </a:r>
            <a:r>
              <a:rPr dirty="0" sz="1200">
                <a:latin typeface="Times New Roman"/>
                <a:cs typeface="Times New Roman"/>
              </a:rPr>
              <a:t> [1]: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  <a:spcBef>
                <a:spcPts val="960"/>
              </a:spcBef>
              <a:tabLst>
                <a:tab pos="669290" algn="l"/>
              </a:tabLst>
            </a:pPr>
            <a:r>
              <a:rPr dirty="0" sz="1200" b="1">
                <a:latin typeface="Times New Roman"/>
                <a:cs typeface="Times New Roman"/>
              </a:rPr>
              <a:t>δ</a:t>
            </a: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-5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≫ 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baseline="45751" sz="1275">
                <a:latin typeface="Cambria Math"/>
                <a:cs typeface="Cambria Math"/>
              </a:rPr>
              <a:t>𝟏	</a:t>
            </a:r>
            <a:r>
              <a:rPr dirty="0" sz="1200" spc="-5" b="1">
                <a:latin typeface="Times New Roman"/>
                <a:cs typeface="Times New Roman"/>
              </a:rPr>
              <a:t>(3.29)</a:t>
            </a:r>
            <a:endParaRPr sz="1200">
              <a:latin typeface="Times New Roman"/>
              <a:cs typeface="Times New Roman"/>
            </a:endParaRPr>
          </a:p>
          <a:p>
            <a:pPr marL="358140">
              <a:lnSpc>
                <a:spcPts val="810"/>
              </a:lnSpc>
            </a:pPr>
            <a:r>
              <a:rPr dirty="0" sz="900" spc="-15" b="1" i="1">
                <a:latin typeface="Symbol"/>
                <a:cs typeface="Symbol"/>
              </a:rPr>
              <a:t></a:t>
            </a:r>
            <a:r>
              <a:rPr dirty="0" sz="850" spc="-15">
                <a:latin typeface="Cambria Math"/>
                <a:cs typeface="Cambria Math"/>
              </a:rPr>
              <a:t>𝑻</a:t>
            </a:r>
            <a:endParaRPr sz="8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conditions which give rise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modal noise are therefore specified as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[1]: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ct val="143300"/>
              </a:lnSpc>
              <a:spcBef>
                <a:spcPts val="5"/>
              </a:spcBef>
              <a:buAutoNum type="alphaLcParenBoth"/>
              <a:tabLst>
                <a:tab pos="267335" algn="l"/>
              </a:tabLst>
            </a:pPr>
            <a:r>
              <a:rPr dirty="0" sz="1200" spc="-5">
                <a:latin typeface="Times New Roman"/>
                <a:cs typeface="Times New Roman"/>
              </a:rPr>
              <a:t>a coherent source with a narrow spectral </a:t>
            </a:r>
            <a:r>
              <a:rPr dirty="0" sz="1200">
                <a:latin typeface="Times New Roman"/>
                <a:cs typeface="Times New Roman"/>
              </a:rPr>
              <a:t>width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long </a:t>
            </a:r>
            <a:r>
              <a:rPr dirty="0" sz="1200" spc="-5">
                <a:latin typeface="Times New Roman"/>
                <a:cs typeface="Times New Roman"/>
              </a:rPr>
              <a:t>coherence length  (propagation </a:t>
            </a:r>
            <a:r>
              <a:rPr dirty="0" sz="1200">
                <a:latin typeface="Times New Roman"/>
                <a:cs typeface="Times New Roman"/>
              </a:rPr>
              <a:t>velocity multiplied by the </a:t>
            </a:r>
            <a:r>
              <a:rPr dirty="0" sz="1200" spc="-5">
                <a:latin typeface="Times New Roman"/>
                <a:cs typeface="Times New Roman"/>
              </a:rPr>
              <a:t>coherence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time);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ct val="143300"/>
              </a:lnSpc>
              <a:spcBef>
                <a:spcPts val="10"/>
              </a:spcBef>
              <a:buAutoNum type="alphaLcParenBoth"/>
              <a:tabLst>
                <a:tab pos="258445" algn="l"/>
              </a:tabLst>
            </a:pPr>
            <a:r>
              <a:rPr dirty="0" sz="1200" spc="-5">
                <a:latin typeface="Times New Roman"/>
                <a:cs typeface="Times New Roman"/>
              </a:rPr>
              <a:t>disturbances </a:t>
            </a:r>
            <a:r>
              <a:rPr dirty="0" sz="1200">
                <a:latin typeface="Times New Roman"/>
                <a:cs typeface="Times New Roman"/>
              </a:rPr>
              <a:t>along the </a:t>
            </a:r>
            <a:r>
              <a:rPr dirty="0" sz="1200" spc="-5">
                <a:latin typeface="Times New Roman"/>
                <a:cs typeface="Times New Roman"/>
              </a:rPr>
              <a:t>fiber which give differential </a:t>
            </a:r>
            <a:r>
              <a:rPr dirty="0" sz="1200">
                <a:latin typeface="Times New Roman"/>
                <a:cs typeface="Times New Roman"/>
              </a:rPr>
              <a:t>mode delay or modal </a:t>
            </a:r>
            <a:r>
              <a:rPr dirty="0" sz="1200" spc="-5">
                <a:latin typeface="Times New Roman"/>
                <a:cs typeface="Times New Roman"/>
              </a:rPr>
              <a:t>and  spatial filtering;</a:t>
            </a:r>
            <a:endParaRPr sz="1200">
              <a:latin typeface="Times New Roman"/>
              <a:cs typeface="Times New Roman"/>
            </a:endParaRPr>
          </a:p>
          <a:p>
            <a:pPr marL="217804" indent="-205104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218440" algn="l"/>
              </a:tabLst>
            </a:pPr>
            <a:r>
              <a:rPr dirty="0" sz="1200" spc="-5">
                <a:latin typeface="Times New Roman"/>
                <a:cs typeface="Times New Roman"/>
              </a:rPr>
              <a:t>phase correlation between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modes.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30835">
              <a:lnSpc>
                <a:spcPct val="144200"/>
              </a:lnSpc>
            </a:pPr>
            <a:r>
              <a:rPr dirty="0" sz="1200" spc="-5">
                <a:latin typeface="Times New Roman"/>
                <a:cs typeface="Times New Roman"/>
              </a:rPr>
              <a:t>Modal noise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avoided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removing </a:t>
            </a:r>
            <a:r>
              <a:rPr dirty="0" sz="1200">
                <a:latin typeface="Times New Roman"/>
                <a:cs typeface="Times New Roman"/>
              </a:rPr>
              <a:t>one of the </a:t>
            </a:r>
            <a:r>
              <a:rPr dirty="0" sz="1200" spc="-5">
                <a:latin typeface="Times New Roman"/>
                <a:cs typeface="Times New Roman"/>
              </a:rPr>
              <a:t>conditions </a:t>
            </a:r>
            <a:r>
              <a:rPr dirty="0" sz="1200">
                <a:latin typeface="Times New Roman"/>
                <a:cs typeface="Times New Roman"/>
              </a:rPr>
              <a:t>(they must </a:t>
            </a:r>
            <a:r>
              <a:rPr dirty="0" sz="1200" spc="-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be  </a:t>
            </a:r>
            <a:r>
              <a:rPr dirty="0" sz="1200" spc="-5">
                <a:latin typeface="Times New Roman"/>
                <a:cs typeface="Times New Roman"/>
              </a:rPr>
              <a:t>present) </a:t>
            </a:r>
            <a:r>
              <a:rPr dirty="0" sz="1200">
                <a:latin typeface="Times New Roman"/>
                <a:cs typeface="Times New Roman"/>
              </a:rPr>
              <a:t>which </a:t>
            </a:r>
            <a:r>
              <a:rPr dirty="0" sz="1200" spc="-5">
                <a:latin typeface="Times New Roman"/>
                <a:cs typeface="Times New Roman"/>
              </a:rPr>
              <a:t>give rise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this degradation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43600"/>
              </a:lnSpc>
              <a:buAutoNum type="arabicPeriod"/>
              <a:tabLst>
                <a:tab pos="184785" algn="l"/>
              </a:tabLst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a </a:t>
            </a:r>
            <a:r>
              <a:rPr dirty="0" sz="1200" spc="-5">
                <a:latin typeface="Times New Roman"/>
                <a:cs typeface="Times New Roman"/>
              </a:rPr>
              <a:t>broad spectrum source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order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eliminate </a:t>
            </a:r>
            <a:r>
              <a:rPr dirty="0" sz="1200">
                <a:latin typeface="Times New Roman"/>
                <a:cs typeface="Times New Roman"/>
              </a:rPr>
              <a:t>the modal </a:t>
            </a:r>
            <a:r>
              <a:rPr dirty="0" sz="1200" spc="-5">
                <a:latin typeface="Times New Roman"/>
                <a:cs typeface="Times New Roman"/>
              </a:rPr>
              <a:t>interference  effects. </a:t>
            </a:r>
            <a:r>
              <a:rPr dirty="0" sz="1200">
                <a:latin typeface="Times New Roman"/>
                <a:cs typeface="Times New Roman"/>
              </a:rPr>
              <a:t>This may be </a:t>
            </a:r>
            <a:r>
              <a:rPr dirty="0" sz="1200" spc="-5">
                <a:latin typeface="Times New Roman"/>
                <a:cs typeface="Times New Roman"/>
              </a:rPr>
              <a:t>achieved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either (a) increasing </a:t>
            </a:r>
            <a:r>
              <a:rPr dirty="0" sz="1200">
                <a:latin typeface="Times New Roman"/>
                <a:cs typeface="Times New Roman"/>
              </a:rPr>
              <a:t>the width of the </a:t>
            </a:r>
            <a:r>
              <a:rPr dirty="0" sz="1200" spc="-5">
                <a:latin typeface="Times New Roman"/>
                <a:cs typeface="Times New Roman"/>
              </a:rPr>
              <a:t>single  longitudinal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and hence decreasing its coherence </a:t>
            </a:r>
            <a:r>
              <a:rPr dirty="0" sz="1200">
                <a:latin typeface="Times New Roman"/>
                <a:cs typeface="Times New Roman"/>
              </a:rPr>
              <a:t>time or (b)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increasing </a:t>
            </a:r>
            <a:r>
              <a:rPr dirty="0" sz="1200">
                <a:latin typeface="Times New Roman"/>
                <a:cs typeface="Times New Roman"/>
              </a:rPr>
              <a:t>the  number of </a:t>
            </a:r>
            <a:r>
              <a:rPr dirty="0" sz="1200" spc="-5">
                <a:latin typeface="Times New Roman"/>
                <a:cs typeface="Times New Roman"/>
              </a:rPr>
              <a:t>longitudinal </a:t>
            </a:r>
            <a:r>
              <a:rPr dirty="0" sz="1200">
                <a:latin typeface="Times New Roman"/>
                <a:cs typeface="Times New Roman"/>
              </a:rPr>
              <a:t>modes </a:t>
            </a:r>
            <a:r>
              <a:rPr dirty="0" sz="1200" spc="-5">
                <a:latin typeface="Times New Roman"/>
                <a:cs typeface="Times New Roman"/>
              </a:rPr>
              <a:t>and averaging </a:t>
            </a:r>
            <a:r>
              <a:rPr dirty="0" sz="1200">
                <a:latin typeface="Times New Roman"/>
                <a:cs typeface="Times New Roman"/>
              </a:rPr>
              <a:t>out of the </a:t>
            </a:r>
            <a:r>
              <a:rPr dirty="0" sz="1200" spc="-5">
                <a:latin typeface="Times New Roman"/>
                <a:cs typeface="Times New Roman"/>
              </a:rPr>
              <a:t>interference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patterns[1].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AutoNum type="arabicPeriod"/>
            </a:pPr>
            <a:endParaRPr sz="1750">
              <a:latin typeface="Times New Roman"/>
              <a:cs typeface="Times New Roman"/>
            </a:endParaRPr>
          </a:p>
          <a:p>
            <a:pPr algn="just" marL="12700" marR="9525">
              <a:lnSpc>
                <a:spcPct val="144000"/>
              </a:lnSpc>
              <a:buAutoNum type="arabicPeriod"/>
              <a:tabLst>
                <a:tab pos="200025" algn="l"/>
              </a:tabLst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conjunction </a:t>
            </a:r>
            <a:r>
              <a:rPr dirty="0" sz="1200">
                <a:latin typeface="Times New Roman"/>
                <a:cs typeface="Times New Roman"/>
              </a:rPr>
              <a:t>with 1(b) 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found that </a:t>
            </a:r>
            <a:r>
              <a:rPr dirty="0" sz="1200" spc="-5">
                <a:latin typeface="Times New Roman"/>
                <a:cs typeface="Times New Roman"/>
              </a:rPr>
              <a:t>fibers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large numerical apertures  support the transmission </a:t>
            </a:r>
            <a:r>
              <a:rPr dirty="0" sz="1200">
                <a:latin typeface="Times New Roman"/>
                <a:cs typeface="Times New Roman"/>
              </a:rPr>
              <a:t>of a large number of modes </a:t>
            </a:r>
            <a:r>
              <a:rPr dirty="0" sz="1200" spc="-5">
                <a:latin typeface="Times New Roman"/>
                <a:cs typeface="Times New Roman"/>
              </a:rPr>
              <a:t>giving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greater </a:t>
            </a:r>
            <a:r>
              <a:rPr dirty="0" sz="1200">
                <a:latin typeface="Times New Roman"/>
                <a:cs typeface="Times New Roman"/>
              </a:rPr>
              <a:t>number of  </a:t>
            </a:r>
            <a:r>
              <a:rPr dirty="0" sz="1200" spc="-5">
                <a:latin typeface="Times New Roman"/>
                <a:cs typeface="Times New Roman"/>
              </a:rPr>
              <a:t>speckles, and hence reduce </a:t>
            </a:r>
            <a:r>
              <a:rPr dirty="0" sz="1200">
                <a:latin typeface="Times New Roman"/>
                <a:cs typeface="Times New Roman"/>
              </a:rPr>
              <a:t>the modal noise </a:t>
            </a:r>
            <a:r>
              <a:rPr dirty="0" sz="1200" spc="-5">
                <a:latin typeface="Times New Roman"/>
                <a:cs typeface="Times New Roman"/>
              </a:rPr>
              <a:t>generating effect </a:t>
            </a:r>
            <a:r>
              <a:rPr dirty="0" sz="1200">
                <a:latin typeface="Times New Roman"/>
                <a:cs typeface="Times New Roman"/>
              </a:rPr>
              <a:t>of individual </a:t>
            </a:r>
            <a:r>
              <a:rPr dirty="0" sz="1200" spc="-5">
                <a:latin typeface="Times New Roman"/>
                <a:cs typeface="Times New Roman"/>
              </a:rPr>
              <a:t>speckles 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12700" marR="153035">
              <a:lnSpc>
                <a:spcPct val="143300"/>
              </a:lnSpc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single-mode fiber which does </a:t>
            </a:r>
            <a:r>
              <a:rPr dirty="0" sz="1200">
                <a:latin typeface="Times New Roman"/>
                <a:cs typeface="Times New Roman"/>
              </a:rPr>
              <a:t>not support the </a:t>
            </a:r>
            <a:r>
              <a:rPr dirty="0" sz="1200" spc="-5">
                <a:latin typeface="Times New Roman"/>
                <a:cs typeface="Times New Roman"/>
              </a:rPr>
              <a:t>transmission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different  </a:t>
            </a:r>
            <a:r>
              <a:rPr dirty="0" sz="1200">
                <a:latin typeface="Times New Roman"/>
                <a:cs typeface="Times New Roman"/>
              </a:rPr>
              <a:t>modes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thus </a:t>
            </a:r>
            <a:r>
              <a:rPr dirty="0" sz="1200" spc="-5">
                <a:latin typeface="Times New Roman"/>
                <a:cs typeface="Times New Roman"/>
              </a:rPr>
              <a:t>there is 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 spc="-5">
                <a:latin typeface="Times New Roman"/>
                <a:cs typeface="Times New Roman"/>
              </a:rPr>
              <a:t>intermodal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interference[1].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130604" y="438404"/>
            <a:ext cx="5302885" cy="17767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90"/>
              </a:spcBef>
              <a:buAutoNum type="arabicPeriod" startAt="4"/>
              <a:tabLst>
                <a:tab pos="168275" algn="l"/>
              </a:tabLst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removal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disturbances </a:t>
            </a:r>
            <a:r>
              <a:rPr dirty="0" sz="1200">
                <a:latin typeface="Times New Roman"/>
                <a:cs typeface="Times New Roman"/>
              </a:rPr>
              <a:t>along the </a:t>
            </a:r>
            <a:r>
              <a:rPr dirty="0" sz="1200" spc="-5">
                <a:latin typeface="Times New Roman"/>
                <a:cs typeface="Times New Roman"/>
              </a:rPr>
              <a:t>fiber. This has been investigated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regard 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connector design [Ref. </a:t>
            </a:r>
            <a:r>
              <a:rPr dirty="0" sz="1200">
                <a:latin typeface="Times New Roman"/>
                <a:cs typeface="Times New Roman"/>
              </a:rPr>
              <a:t>42] in </a:t>
            </a:r>
            <a:r>
              <a:rPr dirty="0" sz="1200" spc="-5">
                <a:latin typeface="Times New Roman"/>
                <a:cs typeface="Times New Roman"/>
              </a:rPr>
              <a:t>order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reduce </a:t>
            </a:r>
            <a:r>
              <a:rPr dirty="0" sz="1200" spc="0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shift in </a:t>
            </a:r>
            <a:r>
              <a:rPr dirty="0" sz="1200" spc="-5">
                <a:latin typeface="Times New Roman"/>
                <a:cs typeface="Times New Roman"/>
              </a:rPr>
              <a:t>speckle pattern induced </a:t>
            </a:r>
            <a:r>
              <a:rPr dirty="0" sz="1200">
                <a:latin typeface="Times New Roman"/>
                <a:cs typeface="Times New Roman"/>
              </a:rPr>
              <a:t>by  </a:t>
            </a:r>
            <a:r>
              <a:rPr dirty="0" sz="1200" spc="-5">
                <a:latin typeface="Times New Roman"/>
                <a:cs typeface="Times New Roman"/>
              </a:rPr>
              <a:t>mechanical vibration and fiber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misalignment[1].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4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4"/>
            </a:pPr>
            <a:endParaRPr sz="10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Reference:</a:t>
            </a:r>
            <a:endParaRPr sz="1200">
              <a:latin typeface="Times New Roman"/>
              <a:cs typeface="Times New Roman"/>
            </a:endParaRPr>
          </a:p>
          <a:p>
            <a:pPr lvl="1" marL="372110" marR="8255" indent="-297180">
              <a:lnSpc>
                <a:spcPts val="1380"/>
              </a:lnSpc>
              <a:spcBef>
                <a:spcPts val="720"/>
              </a:spcBef>
              <a:buAutoNum type="arabicPlain"/>
              <a:tabLst>
                <a:tab pos="351155" algn="l"/>
              </a:tabLst>
            </a:pPr>
            <a:r>
              <a:rPr dirty="0" sz="1200" spc="-5">
                <a:latin typeface="Times New Roman"/>
                <a:cs typeface="Times New Roman"/>
              </a:rPr>
              <a:t>John M. Senior, Book </a:t>
            </a:r>
            <a:r>
              <a:rPr dirty="0" sz="1200" spc="-5" b="1">
                <a:latin typeface="Times New Roman"/>
                <a:cs typeface="Times New Roman"/>
              </a:rPr>
              <a:t>"Optical Fiber Communications Principles and  Practice" </a:t>
            </a:r>
            <a:r>
              <a:rPr dirty="0" sz="1200" spc="-5">
                <a:latin typeface="Times New Roman"/>
                <a:cs typeface="Times New Roman"/>
              </a:rPr>
              <a:t>Pearson prentice Hall, </a:t>
            </a:r>
            <a:r>
              <a:rPr dirty="0" sz="1200">
                <a:latin typeface="Times New Roman"/>
                <a:cs typeface="Times New Roman"/>
              </a:rPr>
              <a:t>Third </a:t>
            </a:r>
            <a:r>
              <a:rPr dirty="0" sz="1200" spc="-5">
                <a:latin typeface="Times New Roman"/>
                <a:cs typeface="Times New Roman"/>
              </a:rPr>
              <a:t>edition </a:t>
            </a:r>
            <a:r>
              <a:rPr dirty="0" sz="1200">
                <a:latin typeface="Times New Roman"/>
                <a:cs typeface="Times New Roman"/>
              </a:rPr>
              <a:t>published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2009.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564" y="5015463"/>
            <a:ext cx="4753789" cy="3389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604" y="438404"/>
            <a:ext cx="5300345" cy="39674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95"/>
              </a:spcBef>
            </a:pPr>
            <a:r>
              <a:rPr dirty="0" sz="1200" spc="-5">
                <a:latin typeface="Times New Roman"/>
                <a:cs typeface="Times New Roman"/>
              </a:rPr>
              <a:t>shows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possible optical attenuation against wavelength characteristic </a:t>
            </a:r>
            <a:r>
              <a:rPr dirty="0" sz="1200">
                <a:latin typeface="Times New Roman"/>
                <a:cs typeface="Times New Roman"/>
              </a:rPr>
              <a:t>for absolutely  pure </a:t>
            </a:r>
            <a:r>
              <a:rPr dirty="0" sz="1200" spc="-5">
                <a:latin typeface="Times New Roman"/>
                <a:cs typeface="Times New Roman"/>
              </a:rPr>
              <a:t>glass.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that there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fundamental absorption edge,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peaks 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which are centered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ultraviolet wavelength region.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due to the  </a:t>
            </a:r>
            <a:r>
              <a:rPr dirty="0" sz="1200" spc="-5">
                <a:latin typeface="Times New Roman"/>
                <a:cs typeface="Times New Roman"/>
              </a:rPr>
              <a:t>stimulation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electron transitions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glass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higher energy excitations. </a:t>
            </a:r>
            <a:r>
              <a:rPr dirty="0" sz="1200">
                <a:latin typeface="Times New Roman"/>
                <a:cs typeface="Times New Roman"/>
              </a:rPr>
              <a:t>The  tail of </a:t>
            </a:r>
            <a:r>
              <a:rPr dirty="0" sz="1200" spc="-5">
                <a:latin typeface="Times New Roman"/>
                <a:cs typeface="Times New Roman"/>
              </a:rPr>
              <a:t>this peak </a:t>
            </a:r>
            <a:r>
              <a:rPr dirty="0" sz="1200">
                <a:latin typeface="Times New Roman"/>
                <a:cs typeface="Times New Roman"/>
              </a:rPr>
              <a:t>may extend into the </a:t>
            </a:r>
            <a:r>
              <a:rPr dirty="0" sz="1200" spc="-5">
                <a:latin typeface="Times New Roman"/>
                <a:cs typeface="Times New Roman"/>
              </a:rPr>
              <a:t>window region at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shorter wavelengths, as  illustrated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3.1. </a:t>
            </a:r>
            <a:r>
              <a:rPr dirty="0" sz="1200" spc="-5">
                <a:latin typeface="Times New Roman"/>
                <a:cs typeface="Times New Roman"/>
              </a:rPr>
              <a:t>Also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infrared and far infrared, </a:t>
            </a:r>
            <a:r>
              <a:rPr dirty="0" sz="1200">
                <a:latin typeface="Times New Roman"/>
                <a:cs typeface="Times New Roman"/>
              </a:rPr>
              <a:t>normally </a:t>
            </a:r>
            <a:r>
              <a:rPr dirty="0" sz="1200" spc="-5">
                <a:latin typeface="Times New Roman"/>
                <a:cs typeface="Times New Roman"/>
              </a:rPr>
              <a:t>at wavelengths  above </a:t>
            </a:r>
            <a:r>
              <a:rPr dirty="0" sz="1200">
                <a:latin typeface="Times New Roman"/>
                <a:cs typeface="Times New Roman"/>
              </a:rPr>
              <a:t>7 μm, </a:t>
            </a:r>
            <a:r>
              <a:rPr dirty="0" sz="1200" spc="-5">
                <a:latin typeface="Times New Roman"/>
                <a:cs typeface="Times New Roman"/>
              </a:rPr>
              <a:t>fundamentals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absorption bands from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interaction </a:t>
            </a:r>
            <a:r>
              <a:rPr dirty="0" sz="1200">
                <a:latin typeface="Times New Roman"/>
                <a:cs typeface="Times New Roman"/>
              </a:rPr>
              <a:t>of photons with  </a:t>
            </a:r>
            <a:r>
              <a:rPr dirty="0" sz="1200" spc="-5">
                <a:latin typeface="Times New Roman"/>
                <a:cs typeface="Times New Roman"/>
              </a:rPr>
              <a:t>molecular vibrations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glass occur. These give absorption peaks which again  </a:t>
            </a:r>
            <a:r>
              <a:rPr dirty="0" sz="1200">
                <a:latin typeface="Times New Roman"/>
                <a:cs typeface="Times New Roman"/>
              </a:rPr>
              <a:t>extend into the </a:t>
            </a:r>
            <a:r>
              <a:rPr dirty="0" sz="1200" spc="-5">
                <a:latin typeface="Times New Roman"/>
                <a:cs typeface="Times New Roman"/>
              </a:rPr>
              <a:t>window region.. Hence, above </a:t>
            </a:r>
            <a:r>
              <a:rPr dirty="0" sz="1200">
                <a:latin typeface="Times New Roman"/>
                <a:cs typeface="Times New Roman"/>
              </a:rPr>
              <a:t>1.5 μm the tails of these </a:t>
            </a:r>
            <a:r>
              <a:rPr dirty="0" sz="1200" spc="-5">
                <a:latin typeface="Times New Roman"/>
                <a:cs typeface="Times New Roman"/>
              </a:rPr>
              <a:t>largely </a:t>
            </a:r>
            <a:r>
              <a:rPr dirty="0" sz="1200" spc="0">
                <a:latin typeface="Times New Roman"/>
                <a:cs typeface="Times New Roman"/>
              </a:rPr>
              <a:t>far- 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infrared absorption peaks </a:t>
            </a:r>
            <a:r>
              <a:rPr dirty="0" sz="1200">
                <a:latin typeface="Times New Roman"/>
                <a:cs typeface="Times New Roman"/>
              </a:rPr>
              <a:t>tend to </a:t>
            </a:r>
            <a:r>
              <a:rPr dirty="0" sz="1200" spc="-5">
                <a:latin typeface="Times New Roman"/>
                <a:cs typeface="Times New Roman"/>
              </a:rPr>
              <a:t>cause </a:t>
            </a:r>
            <a:r>
              <a:rPr dirty="0" sz="1200">
                <a:latin typeface="Times New Roman"/>
                <a:cs typeface="Times New Roman"/>
              </a:rPr>
              <a:t>most of the pure </a:t>
            </a:r>
            <a:r>
              <a:rPr dirty="0" sz="1200" spc="-5">
                <a:latin typeface="Times New Roman"/>
                <a:cs typeface="Times New Roman"/>
              </a:rPr>
              <a:t>glass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losses[1].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 spc="-5">
                <a:latin typeface="Times New Roman"/>
                <a:cs typeface="Times New Roman"/>
              </a:rPr>
              <a:t>However,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effects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these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processes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minimized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suitable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choice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600"/>
              </a:lnSpc>
              <a:spcBef>
                <a:spcPts val="15"/>
              </a:spcBef>
            </a:pPr>
            <a:r>
              <a:rPr dirty="0" sz="1200">
                <a:latin typeface="Times New Roman"/>
                <a:cs typeface="Times New Roman"/>
              </a:rPr>
              <a:t>both </a:t>
            </a:r>
            <a:r>
              <a:rPr dirty="0" sz="1200" spc="-5">
                <a:latin typeface="Times New Roman"/>
                <a:cs typeface="Times New Roman"/>
              </a:rPr>
              <a:t>core and </a:t>
            </a:r>
            <a:r>
              <a:rPr dirty="0" sz="1200">
                <a:latin typeface="Times New Roman"/>
                <a:cs typeface="Times New Roman"/>
              </a:rPr>
              <a:t>cladding compositions. </a:t>
            </a:r>
            <a:r>
              <a:rPr dirty="0" sz="1200" spc="-5">
                <a:latin typeface="Times New Roman"/>
                <a:cs typeface="Times New Roman"/>
              </a:rPr>
              <a:t>For instance, </a:t>
            </a:r>
            <a:r>
              <a:rPr dirty="0" sz="1200">
                <a:latin typeface="Times New Roman"/>
                <a:cs typeface="Times New Roman"/>
              </a:rPr>
              <a:t>in some nonoxide </a:t>
            </a:r>
            <a:r>
              <a:rPr dirty="0" sz="1200" spc="-5">
                <a:latin typeface="Times New Roman"/>
                <a:cs typeface="Times New Roman"/>
              </a:rPr>
              <a:t>glasses such as  fluorides and chlorides,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infrared </a:t>
            </a:r>
            <a:r>
              <a:rPr dirty="0" sz="1200">
                <a:latin typeface="Times New Roman"/>
                <a:cs typeface="Times New Roman"/>
              </a:rPr>
              <a:t>absorption </a:t>
            </a:r>
            <a:r>
              <a:rPr dirty="0" sz="1200" spc="-5">
                <a:latin typeface="Times New Roman"/>
                <a:cs typeface="Times New Roman"/>
              </a:rPr>
              <a:t>peaks </a:t>
            </a:r>
            <a:r>
              <a:rPr dirty="0" sz="1200">
                <a:latin typeface="Times New Roman"/>
                <a:cs typeface="Times New Roman"/>
              </a:rPr>
              <a:t>occur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much </a:t>
            </a:r>
            <a:r>
              <a:rPr dirty="0" sz="1200" spc="-5">
                <a:latin typeface="Times New Roman"/>
                <a:cs typeface="Times New Roman"/>
              </a:rPr>
              <a:t>longer  wavelengths which are well </a:t>
            </a:r>
            <a:r>
              <a:rPr dirty="0" sz="1200">
                <a:latin typeface="Times New Roman"/>
                <a:cs typeface="Times New Roman"/>
              </a:rPr>
              <a:t>into the </a:t>
            </a:r>
            <a:r>
              <a:rPr dirty="0" sz="1200" spc="-5">
                <a:latin typeface="Times New Roman"/>
                <a:cs typeface="Times New Roman"/>
              </a:rPr>
              <a:t>far infrared </a:t>
            </a:r>
            <a:r>
              <a:rPr dirty="0" sz="1200">
                <a:latin typeface="Times New Roman"/>
                <a:cs typeface="Times New Roman"/>
              </a:rPr>
              <a:t>(up to 50 μm), </a:t>
            </a:r>
            <a:r>
              <a:rPr dirty="0" sz="1200" spc="-5">
                <a:latin typeface="Times New Roman"/>
                <a:cs typeface="Times New Roman"/>
              </a:rPr>
              <a:t>giving </a:t>
            </a:r>
            <a:r>
              <a:rPr dirty="0" sz="1200">
                <a:latin typeface="Times New Roman"/>
                <a:cs typeface="Times New Roman"/>
              </a:rPr>
              <a:t>less </a:t>
            </a:r>
            <a:r>
              <a:rPr dirty="0" sz="1200" spc="-5">
                <a:latin typeface="Times New Roman"/>
                <a:cs typeface="Times New Roman"/>
              </a:rPr>
              <a:t>attenuation 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longer wavelength transmission compared </a:t>
            </a:r>
            <a:r>
              <a:rPr dirty="0" sz="1200">
                <a:latin typeface="Times New Roman"/>
                <a:cs typeface="Times New Roman"/>
              </a:rPr>
              <a:t>with oxide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glasses[1].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130604" y="8672321"/>
            <a:ext cx="5300345" cy="1203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2- </a:t>
            </a:r>
            <a:r>
              <a:rPr dirty="0" sz="1400" spc="-5" b="1">
                <a:latin typeface="Times New Roman"/>
                <a:cs typeface="Times New Roman"/>
              </a:rPr>
              <a:t>Extrinsic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absorption: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practical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optical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fibers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prepared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conventional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melting 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techniques, 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major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source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signal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attenuation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extrinsic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absorption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from: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(a)</a:t>
            </a:r>
            <a:r>
              <a:rPr dirty="0" sz="1200" spc="50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Transition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metal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element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ct val="143300"/>
              </a:lnSpc>
              <a:spcBef>
                <a:spcPts val="15"/>
              </a:spcBef>
            </a:pPr>
            <a:r>
              <a:rPr dirty="0" sz="1200" spc="-5">
                <a:latin typeface="Times New Roman"/>
                <a:cs typeface="Times New Roman"/>
              </a:rPr>
              <a:t>impurities. Some </a:t>
            </a:r>
            <a:r>
              <a:rPr dirty="0" sz="1200">
                <a:latin typeface="Times New Roman"/>
                <a:cs typeface="Times New Roman"/>
              </a:rPr>
              <a:t>of the more </a:t>
            </a:r>
            <a:r>
              <a:rPr dirty="0" sz="1200" spc="-5">
                <a:latin typeface="Times New Roman"/>
                <a:cs typeface="Times New Roman"/>
              </a:rPr>
              <a:t>common metallic impurities </a:t>
            </a:r>
            <a:r>
              <a:rPr dirty="0" sz="1200">
                <a:latin typeface="Times New Roman"/>
                <a:cs typeface="Times New Roman"/>
              </a:rPr>
              <a:t>found in </a:t>
            </a:r>
            <a:r>
              <a:rPr dirty="0" sz="1200" spc="-5">
                <a:latin typeface="Times New Roman"/>
                <a:cs typeface="Times New Roman"/>
              </a:rPr>
              <a:t>glasses are shown 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Table </a:t>
            </a:r>
            <a:r>
              <a:rPr dirty="0" sz="1200">
                <a:latin typeface="Times New Roman"/>
                <a:cs typeface="Times New Roman"/>
              </a:rPr>
              <a:t>3.1, </a:t>
            </a:r>
            <a:r>
              <a:rPr dirty="0" sz="1200" spc="-5">
                <a:latin typeface="Times New Roman"/>
                <a:cs typeface="Times New Roman"/>
              </a:rPr>
              <a:t>together </a:t>
            </a:r>
            <a:r>
              <a:rPr dirty="0" sz="1200">
                <a:latin typeface="Times New Roman"/>
                <a:cs typeface="Times New Roman"/>
              </a:rPr>
              <a:t>with the </a:t>
            </a:r>
            <a:r>
              <a:rPr dirty="0" sz="1200" spc="-5">
                <a:latin typeface="Times New Roman"/>
                <a:cs typeface="Times New Roman"/>
              </a:rPr>
              <a:t>absorption losses caused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one part in 10</a:t>
            </a:r>
            <a:r>
              <a:rPr dirty="0" baseline="31250" sz="1200">
                <a:latin typeface="Times New Roman"/>
                <a:cs typeface="Times New Roman"/>
              </a:rPr>
              <a:t>9</a:t>
            </a:r>
            <a:r>
              <a:rPr dirty="0" baseline="3125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2794761"/>
            <a:ext cx="5304155" cy="13398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43900"/>
              </a:lnSpc>
              <a:spcBef>
                <a:spcPts val="90"/>
              </a:spcBef>
            </a:pPr>
            <a:r>
              <a:rPr dirty="0" sz="1200" spc="-5">
                <a:latin typeface="Times New Roman"/>
                <a:cs typeface="Times New Roman"/>
              </a:rPr>
              <a:t>Transition element contamination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reduced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acceptable levels (i.e. </a:t>
            </a:r>
            <a:r>
              <a:rPr dirty="0" sz="1200">
                <a:latin typeface="Times New Roman"/>
                <a:cs typeface="Times New Roman"/>
              </a:rPr>
              <a:t>one </a:t>
            </a:r>
            <a:r>
              <a:rPr dirty="0" sz="1200" spc="-5">
                <a:latin typeface="Times New Roman"/>
                <a:cs typeface="Times New Roman"/>
              </a:rPr>
              <a:t>part </a:t>
            </a:r>
            <a:r>
              <a:rPr dirty="0" sz="1200">
                <a:latin typeface="Times New Roman"/>
                <a:cs typeface="Times New Roman"/>
              </a:rPr>
              <a:t>in  </a:t>
            </a:r>
            <a:r>
              <a:rPr dirty="0" sz="1200" spc="-5">
                <a:latin typeface="Times New Roman"/>
                <a:cs typeface="Times New Roman"/>
              </a:rPr>
              <a:t>10</a:t>
            </a:r>
            <a:r>
              <a:rPr dirty="0" baseline="31250" sz="1200" spc="-7">
                <a:latin typeface="Times New Roman"/>
                <a:cs typeface="Times New Roman"/>
              </a:rPr>
              <a:t>10</a:t>
            </a:r>
            <a:r>
              <a:rPr dirty="0" sz="1200" spc="-5">
                <a:latin typeface="Times New Roman"/>
                <a:cs typeface="Times New Roman"/>
              </a:rPr>
              <a:t>)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glass refining techniques such as vapor-phase </a:t>
            </a:r>
            <a:r>
              <a:rPr dirty="0" sz="1200">
                <a:latin typeface="Times New Roman"/>
                <a:cs typeface="Times New Roman"/>
              </a:rPr>
              <a:t>oxidation , </a:t>
            </a:r>
            <a:r>
              <a:rPr dirty="0" sz="1200" spc="-5">
                <a:latin typeface="Times New Roman"/>
                <a:cs typeface="Times New Roman"/>
              </a:rPr>
              <a:t>which </a:t>
            </a:r>
            <a:r>
              <a:rPr dirty="0" sz="1200">
                <a:latin typeface="Times New Roman"/>
                <a:cs typeface="Times New Roman"/>
              </a:rPr>
              <a:t>largely  </a:t>
            </a:r>
            <a:r>
              <a:rPr dirty="0" sz="1200" spc="-5">
                <a:latin typeface="Times New Roman"/>
                <a:cs typeface="Times New Roman"/>
              </a:rPr>
              <a:t>eliminates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effects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these metallic</a:t>
            </a:r>
            <a:r>
              <a:rPr dirty="0" sz="1200" spc="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impurities[1].</a:t>
            </a:r>
            <a:endParaRPr sz="1200">
              <a:latin typeface="Times New Roman"/>
              <a:cs typeface="Times New Roman"/>
            </a:endParaRPr>
          </a:p>
          <a:p>
            <a:pPr algn="just" marL="12700" marR="13335">
              <a:lnSpc>
                <a:spcPts val="2080"/>
              </a:lnSpc>
              <a:spcBef>
                <a:spcPts val="160"/>
              </a:spcBef>
            </a:pPr>
            <a:r>
              <a:rPr dirty="0" sz="1200" spc="-5" b="1">
                <a:latin typeface="Times New Roman"/>
                <a:cs typeface="Times New Roman"/>
              </a:rPr>
              <a:t>(b) </a:t>
            </a:r>
            <a:r>
              <a:rPr dirty="0" sz="1200" spc="-5">
                <a:latin typeface="Times New Roman"/>
                <a:cs typeface="Times New Roman"/>
              </a:rPr>
              <a:t>Another </a:t>
            </a:r>
            <a:r>
              <a:rPr dirty="0" sz="1200">
                <a:latin typeface="Times New Roman"/>
                <a:cs typeface="Times New Roman"/>
              </a:rPr>
              <a:t>major extrinsic </a:t>
            </a:r>
            <a:r>
              <a:rPr dirty="0" sz="1200" spc="-5">
                <a:latin typeface="Times New Roman"/>
                <a:cs typeface="Times New Roman"/>
              </a:rPr>
              <a:t>loss mechanism is caused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absorption </a:t>
            </a:r>
            <a:r>
              <a:rPr dirty="0" sz="1200">
                <a:latin typeface="Times New Roman"/>
                <a:cs typeface="Times New Roman"/>
              </a:rPr>
              <a:t>due to </a:t>
            </a:r>
            <a:r>
              <a:rPr dirty="0" sz="1200" spc="-5">
                <a:latin typeface="Times New Roman"/>
                <a:cs typeface="Times New Roman"/>
              </a:rPr>
              <a:t>water (as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hydroxyl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10">
                <a:latin typeface="Times New Roman"/>
                <a:cs typeface="Times New Roman"/>
              </a:rPr>
              <a:t>OH </a:t>
            </a:r>
            <a:r>
              <a:rPr dirty="0" sz="1200">
                <a:latin typeface="Times New Roman"/>
                <a:cs typeface="Times New Roman"/>
              </a:rPr>
              <a:t>ion) </a:t>
            </a:r>
            <a:r>
              <a:rPr dirty="0" sz="1200" spc="-5">
                <a:latin typeface="Times New Roman"/>
                <a:cs typeface="Times New Roman"/>
              </a:rPr>
              <a:t>dissolved </a:t>
            </a:r>
            <a:r>
              <a:rPr dirty="0" sz="1200">
                <a:latin typeface="Times New Roman"/>
                <a:cs typeface="Times New Roman"/>
              </a:rPr>
              <a:t>in 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glass[1].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810880"/>
            <a:ext cx="5300980" cy="2129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may </a:t>
            </a:r>
            <a:r>
              <a:rPr dirty="0" sz="1200" spc="-5">
                <a:latin typeface="Times New Roman"/>
                <a:cs typeface="Times New Roman"/>
              </a:rPr>
              <a:t>also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observed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3.2 that the only </a:t>
            </a:r>
            <a:r>
              <a:rPr dirty="0" sz="1200" spc="-5">
                <a:latin typeface="Times New Roman"/>
                <a:cs typeface="Times New Roman"/>
              </a:rPr>
              <a:t>significant absorption band </a:t>
            </a:r>
            <a:r>
              <a:rPr dirty="0" sz="1200">
                <a:latin typeface="Times New Roman"/>
                <a:cs typeface="Times New Roman"/>
              </a:rPr>
              <a:t>in the  </a:t>
            </a:r>
            <a:r>
              <a:rPr dirty="0" sz="1200" spc="-5">
                <a:latin typeface="Times New Roman"/>
                <a:cs typeface="Times New Roman"/>
              </a:rPr>
              <a:t>region below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wavelength </a:t>
            </a:r>
            <a:r>
              <a:rPr dirty="0" sz="1200">
                <a:latin typeface="Times New Roman"/>
                <a:cs typeface="Times New Roman"/>
              </a:rPr>
              <a:t>of 1 μm is the </a:t>
            </a:r>
            <a:r>
              <a:rPr dirty="0" sz="1200" spc="-5">
                <a:latin typeface="Times New Roman"/>
                <a:cs typeface="Times New Roman"/>
              </a:rPr>
              <a:t>second overtone at </a:t>
            </a:r>
            <a:r>
              <a:rPr dirty="0" sz="1200">
                <a:latin typeface="Times New Roman"/>
                <a:cs typeface="Times New Roman"/>
              </a:rPr>
              <a:t>0.95 μm </a:t>
            </a:r>
            <a:r>
              <a:rPr dirty="0" sz="1200" spc="-5">
                <a:latin typeface="Times New Roman"/>
                <a:cs typeface="Times New Roman"/>
              </a:rPr>
              <a:t>which causes  attenuation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about </a:t>
            </a:r>
            <a:r>
              <a:rPr dirty="0" sz="1200">
                <a:latin typeface="Times New Roman"/>
                <a:cs typeface="Times New Roman"/>
              </a:rPr>
              <a:t>1 dB km−1 for one </a:t>
            </a:r>
            <a:r>
              <a:rPr dirty="0" sz="1200" spc="-5">
                <a:latin typeface="Times New Roman"/>
                <a:cs typeface="Times New Roman"/>
              </a:rPr>
              <a:t>part </a:t>
            </a:r>
            <a:r>
              <a:rPr dirty="0" sz="1200">
                <a:latin typeface="Times New Roman"/>
                <a:cs typeface="Times New Roman"/>
              </a:rPr>
              <a:t>per million (ppm) of </a:t>
            </a:r>
            <a:r>
              <a:rPr dirty="0" sz="1200" spc="-5">
                <a:latin typeface="Times New Roman"/>
                <a:cs typeface="Times New Roman"/>
              </a:rPr>
              <a:t>hydroxyl. At longer  wavelengths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first overtone at </a:t>
            </a:r>
            <a:r>
              <a:rPr dirty="0" sz="1200">
                <a:latin typeface="Times New Roman"/>
                <a:cs typeface="Times New Roman"/>
              </a:rPr>
              <a:t>1.383 μm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its </a:t>
            </a:r>
            <a:r>
              <a:rPr dirty="0" sz="1200" spc="-5">
                <a:latin typeface="Times New Roman"/>
                <a:cs typeface="Times New Roman"/>
              </a:rPr>
              <a:t>sideband at </a:t>
            </a:r>
            <a:r>
              <a:rPr dirty="0" sz="1200">
                <a:latin typeface="Times New Roman"/>
                <a:cs typeface="Times New Roman"/>
              </a:rPr>
              <a:t>1.24 μm </a:t>
            </a:r>
            <a:r>
              <a:rPr dirty="0" sz="1200" spc="-5">
                <a:latin typeface="Times New Roman"/>
                <a:cs typeface="Times New Roman"/>
              </a:rPr>
              <a:t>are strong  absorbers giving attenuation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about </a:t>
            </a:r>
            <a:r>
              <a:rPr dirty="0" sz="1200">
                <a:latin typeface="Times New Roman"/>
                <a:cs typeface="Times New Roman"/>
              </a:rPr>
              <a:t>2 dB </a:t>
            </a:r>
            <a:r>
              <a:rPr dirty="0" sz="1200" spc="0">
                <a:latin typeface="Times New Roman"/>
                <a:cs typeface="Times New Roman"/>
              </a:rPr>
              <a:t>km−1 </a:t>
            </a:r>
            <a:r>
              <a:rPr dirty="0" sz="1200">
                <a:latin typeface="Times New Roman"/>
                <a:cs typeface="Times New Roman"/>
              </a:rPr>
              <a:t>ppm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4 dB km−1 ppm  </a:t>
            </a:r>
            <a:r>
              <a:rPr dirty="0" sz="1200" spc="-5">
                <a:latin typeface="Times New Roman"/>
                <a:cs typeface="Times New Roman"/>
              </a:rPr>
              <a:t>respectively. Since </a:t>
            </a:r>
            <a:r>
              <a:rPr dirty="0" sz="1200">
                <a:latin typeface="Times New Roman"/>
                <a:cs typeface="Times New Roman"/>
              </a:rPr>
              <a:t>most </a:t>
            </a:r>
            <a:r>
              <a:rPr dirty="0" sz="1200" spc="-5">
                <a:latin typeface="Times New Roman"/>
                <a:cs typeface="Times New Roman"/>
              </a:rPr>
              <a:t>resonances are </a:t>
            </a:r>
            <a:r>
              <a:rPr dirty="0" sz="1200">
                <a:latin typeface="Times New Roman"/>
                <a:cs typeface="Times New Roman"/>
              </a:rPr>
              <a:t>sharply </a:t>
            </a:r>
            <a:r>
              <a:rPr dirty="0" sz="1200" spc="-5">
                <a:latin typeface="Times New Roman"/>
                <a:cs typeface="Times New Roman"/>
              </a:rPr>
              <a:t>peaked, narrow windows exist </a:t>
            </a:r>
            <a:r>
              <a:rPr dirty="0" sz="1200">
                <a:latin typeface="Times New Roman"/>
                <a:cs typeface="Times New Roman"/>
              </a:rPr>
              <a:t>in the  </a:t>
            </a:r>
            <a:r>
              <a:rPr dirty="0" sz="1200" spc="-5">
                <a:latin typeface="Times New Roman"/>
                <a:cs typeface="Times New Roman"/>
              </a:rPr>
              <a:t>longer wavelength region around </a:t>
            </a:r>
            <a:r>
              <a:rPr dirty="0" sz="1200">
                <a:latin typeface="Times New Roman"/>
                <a:cs typeface="Times New Roman"/>
              </a:rPr>
              <a:t>1.31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1.55 μm </a:t>
            </a:r>
            <a:r>
              <a:rPr dirty="0" sz="1200" spc="-5">
                <a:latin typeface="Times New Roman"/>
                <a:cs typeface="Times New Roman"/>
              </a:rPr>
              <a:t>which are essentially unaffected 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OH absorption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8993" y="669835"/>
            <a:ext cx="5079864" cy="2073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1348" y="4941342"/>
            <a:ext cx="4296098" cy="2583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16127"/>
            <a:ext cx="5301615" cy="5260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Lecture(6)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400" spc="-5" b="1">
                <a:latin typeface="Times New Roman"/>
                <a:cs typeface="Times New Roman"/>
              </a:rPr>
              <a:t>Linear scattering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losses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43800"/>
              </a:lnSpc>
              <a:spcBef>
                <a:spcPts val="540"/>
              </a:spcBef>
            </a:pPr>
            <a:r>
              <a:rPr dirty="0" sz="1200" spc="-5">
                <a:latin typeface="Times New Roman"/>
                <a:cs typeface="Times New Roman"/>
              </a:rPr>
              <a:t>Linear scattering mechanisms cause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transfer </a:t>
            </a:r>
            <a:r>
              <a:rPr dirty="0" sz="1200">
                <a:latin typeface="Times New Roman"/>
                <a:cs typeface="Times New Roman"/>
              </a:rPr>
              <a:t>of some or </a:t>
            </a:r>
            <a:r>
              <a:rPr dirty="0" sz="1200" spc="-5">
                <a:latin typeface="Times New Roman"/>
                <a:cs typeface="Times New Roman"/>
              </a:rPr>
              <a:t>all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optical power  contained </a:t>
            </a:r>
            <a:r>
              <a:rPr dirty="0" sz="1200">
                <a:latin typeface="Times New Roman"/>
                <a:cs typeface="Times New Roman"/>
              </a:rPr>
              <a:t>within one </a:t>
            </a:r>
            <a:r>
              <a:rPr dirty="0" sz="1200" spc="-5">
                <a:latin typeface="Times New Roman"/>
                <a:cs typeface="Times New Roman"/>
              </a:rPr>
              <a:t>propagating </a:t>
            </a:r>
            <a:r>
              <a:rPr dirty="0" sz="1200">
                <a:latin typeface="Times New Roman"/>
                <a:cs typeface="Times New Roman"/>
              </a:rPr>
              <a:t>mode to be </a:t>
            </a:r>
            <a:r>
              <a:rPr dirty="0" sz="1200" spc="-5">
                <a:latin typeface="Times New Roman"/>
                <a:cs typeface="Times New Roman"/>
              </a:rPr>
              <a:t>transferred linearly </a:t>
            </a:r>
            <a:r>
              <a:rPr dirty="0" sz="1200">
                <a:latin typeface="Times New Roman"/>
                <a:cs typeface="Times New Roman"/>
              </a:rPr>
              <a:t>(proportionally to  the mode </a:t>
            </a:r>
            <a:r>
              <a:rPr dirty="0" sz="1200" spc="-5">
                <a:latin typeface="Times New Roman"/>
                <a:cs typeface="Times New Roman"/>
              </a:rPr>
              <a:t>power) </a:t>
            </a:r>
            <a:r>
              <a:rPr dirty="0" sz="1200">
                <a:latin typeface="Times New Roman"/>
                <a:cs typeface="Times New Roman"/>
              </a:rPr>
              <a:t>into a </a:t>
            </a:r>
            <a:r>
              <a:rPr dirty="0" sz="1200" spc="-5">
                <a:latin typeface="Times New Roman"/>
                <a:cs typeface="Times New Roman"/>
              </a:rPr>
              <a:t>different </a:t>
            </a:r>
            <a:r>
              <a:rPr dirty="0" sz="1200">
                <a:latin typeface="Times New Roman"/>
                <a:cs typeface="Times New Roman"/>
              </a:rPr>
              <a:t>mode. This </a:t>
            </a:r>
            <a:r>
              <a:rPr dirty="0" sz="1200" spc="-5">
                <a:latin typeface="Times New Roman"/>
                <a:cs typeface="Times New Roman"/>
              </a:rPr>
              <a:t>process </a:t>
            </a:r>
            <a:r>
              <a:rPr dirty="0" sz="1200">
                <a:latin typeface="Times New Roman"/>
                <a:cs typeface="Times New Roman"/>
              </a:rPr>
              <a:t>tends to </a:t>
            </a:r>
            <a:r>
              <a:rPr dirty="0" sz="1200" spc="-5">
                <a:latin typeface="Times New Roman"/>
                <a:cs typeface="Times New Roman"/>
              </a:rPr>
              <a:t>result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attenuation </a:t>
            </a:r>
            <a:r>
              <a:rPr dirty="0" sz="1200">
                <a:latin typeface="Times New Roman"/>
                <a:cs typeface="Times New Roman"/>
              </a:rPr>
              <a:t>of  the </a:t>
            </a:r>
            <a:r>
              <a:rPr dirty="0" sz="1200" spc="-5">
                <a:latin typeface="Times New Roman"/>
                <a:cs typeface="Times New Roman"/>
              </a:rPr>
              <a:t>transmitted light 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transfer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to a leaky or </a:t>
            </a:r>
            <a:r>
              <a:rPr dirty="0" sz="1200" spc="-5">
                <a:latin typeface="Times New Roman"/>
                <a:cs typeface="Times New Roman"/>
              </a:rPr>
              <a:t>radiation </a:t>
            </a:r>
            <a:r>
              <a:rPr dirty="0" sz="1200">
                <a:latin typeface="Times New Roman"/>
                <a:cs typeface="Times New Roman"/>
              </a:rPr>
              <a:t>mode </a:t>
            </a:r>
            <a:r>
              <a:rPr dirty="0" sz="1200" spc="-5">
                <a:latin typeface="Times New Roman"/>
                <a:cs typeface="Times New Roman"/>
              </a:rPr>
              <a:t>which does  </a:t>
            </a:r>
            <a:r>
              <a:rPr dirty="0" sz="1200">
                <a:latin typeface="Times New Roman"/>
                <a:cs typeface="Times New Roman"/>
              </a:rPr>
              <a:t>not </a:t>
            </a:r>
            <a:r>
              <a:rPr dirty="0" sz="1200" spc="-5">
                <a:latin typeface="Times New Roman"/>
                <a:cs typeface="Times New Roman"/>
              </a:rPr>
              <a:t>continue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propagate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fiber core, </a:t>
            </a:r>
            <a:r>
              <a:rPr dirty="0" sz="1200">
                <a:latin typeface="Times New Roman"/>
                <a:cs typeface="Times New Roman"/>
              </a:rPr>
              <a:t>but </a:t>
            </a:r>
            <a:r>
              <a:rPr dirty="0" sz="1200" spc="-5">
                <a:latin typeface="Times New Roman"/>
                <a:cs typeface="Times New Roman"/>
              </a:rPr>
              <a:t>is radiated from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must  be noted that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all linear processes, </a:t>
            </a:r>
            <a:r>
              <a:rPr dirty="0" sz="1200">
                <a:latin typeface="Times New Roman"/>
                <a:cs typeface="Times New Roman"/>
              </a:rPr>
              <a:t>there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 spc="-5">
                <a:latin typeface="Times New Roman"/>
                <a:cs typeface="Times New Roman"/>
              </a:rPr>
              <a:t>change </a:t>
            </a:r>
            <a:r>
              <a:rPr dirty="0" sz="1200">
                <a:latin typeface="Times New Roman"/>
                <a:cs typeface="Times New Roman"/>
              </a:rPr>
              <a:t>of frequency on  </a:t>
            </a:r>
            <a:r>
              <a:rPr dirty="0" sz="1200" spc="-5">
                <a:latin typeface="Times New Roman"/>
                <a:cs typeface="Times New Roman"/>
              </a:rPr>
              <a:t>scattering.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classified </a:t>
            </a:r>
            <a:r>
              <a:rPr dirty="0" sz="1200">
                <a:latin typeface="Times New Roman"/>
                <a:cs typeface="Times New Roman"/>
              </a:rPr>
              <a:t>into </a:t>
            </a:r>
            <a:r>
              <a:rPr dirty="0" sz="1200" spc="-5">
                <a:latin typeface="Times New Roman"/>
                <a:cs typeface="Times New Roman"/>
              </a:rPr>
              <a:t>two major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types[1]: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1. </a:t>
            </a:r>
            <a:r>
              <a:rPr dirty="0" sz="1400" spc="-5" b="1">
                <a:latin typeface="Times New Roman"/>
                <a:cs typeface="Times New Roman"/>
              </a:rPr>
              <a:t>Rayleigh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scattering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125"/>
              </a:spcBef>
            </a:pPr>
            <a:r>
              <a:rPr dirty="0" sz="1200" spc="-5">
                <a:latin typeface="Times New Roman"/>
                <a:cs typeface="Times New Roman"/>
              </a:rPr>
              <a:t>Rayleigh scattering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dominant </a:t>
            </a:r>
            <a:r>
              <a:rPr dirty="0" sz="1200">
                <a:latin typeface="Times New Roman"/>
                <a:cs typeface="Times New Roman"/>
              </a:rPr>
              <a:t>intrinsic </a:t>
            </a:r>
            <a:r>
              <a:rPr dirty="0" sz="1200" spc="-5">
                <a:latin typeface="Times New Roman"/>
                <a:cs typeface="Times New Roman"/>
              </a:rPr>
              <a:t>loss mechanism </a:t>
            </a:r>
            <a:r>
              <a:rPr dirty="0" sz="1200">
                <a:latin typeface="Times New Roman"/>
                <a:cs typeface="Times New Roman"/>
              </a:rPr>
              <a:t>in the low-absorption  </a:t>
            </a:r>
            <a:r>
              <a:rPr dirty="0" sz="1200" spc="-5">
                <a:latin typeface="Times New Roman"/>
                <a:cs typeface="Times New Roman"/>
              </a:rPr>
              <a:t>window 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ultraviolet and infrared </a:t>
            </a:r>
            <a:r>
              <a:rPr dirty="0" sz="1200">
                <a:latin typeface="Times New Roman"/>
                <a:cs typeface="Times New Roman"/>
              </a:rPr>
              <a:t>absorption tails.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results from </a:t>
            </a:r>
            <a:r>
              <a:rPr dirty="0" sz="1200">
                <a:latin typeface="Times New Roman"/>
                <a:cs typeface="Times New Roman"/>
              </a:rPr>
              <a:t>in  </a:t>
            </a:r>
            <a:r>
              <a:rPr dirty="0" sz="1200" spc="-5">
                <a:latin typeface="Times New Roman"/>
                <a:cs typeface="Times New Roman"/>
              </a:rPr>
              <a:t>homogeneities </a:t>
            </a:r>
            <a:r>
              <a:rPr dirty="0" sz="1200">
                <a:latin typeface="Times New Roman"/>
                <a:cs typeface="Times New Roman"/>
              </a:rPr>
              <a:t>of a random </a:t>
            </a:r>
            <a:r>
              <a:rPr dirty="0" sz="1200" spc="-5">
                <a:latin typeface="Times New Roman"/>
                <a:cs typeface="Times New Roman"/>
              </a:rPr>
              <a:t>nature occurring </a:t>
            </a:r>
            <a:r>
              <a:rPr dirty="0" sz="1200">
                <a:latin typeface="Times New Roman"/>
                <a:cs typeface="Times New Roman"/>
              </a:rPr>
              <a:t>on a small </a:t>
            </a:r>
            <a:r>
              <a:rPr dirty="0" sz="1200" spc="-5">
                <a:latin typeface="Times New Roman"/>
                <a:cs typeface="Times New Roman"/>
              </a:rPr>
              <a:t>scale compared </a:t>
            </a:r>
            <a:r>
              <a:rPr dirty="0" sz="1200">
                <a:latin typeface="Times New Roman"/>
                <a:cs typeface="Times New Roman"/>
              </a:rPr>
              <a:t>with the  </a:t>
            </a:r>
            <a:r>
              <a:rPr dirty="0" sz="1200" spc="-5">
                <a:latin typeface="Times New Roman"/>
                <a:cs typeface="Times New Roman"/>
              </a:rPr>
              <a:t>wavelength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light. These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homogeneities manifest themselves as refractive 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fluctuations and arise from </a:t>
            </a:r>
            <a:r>
              <a:rPr dirty="0" sz="1200">
                <a:latin typeface="Times New Roman"/>
                <a:cs typeface="Times New Roman"/>
              </a:rPr>
              <a:t>density </a:t>
            </a:r>
            <a:r>
              <a:rPr dirty="0" sz="1200" spc="-5">
                <a:latin typeface="Times New Roman"/>
                <a:cs typeface="Times New Roman"/>
              </a:rPr>
              <a:t>and compositional variations which are  frozen </a:t>
            </a:r>
            <a:r>
              <a:rPr dirty="0" sz="1200">
                <a:latin typeface="Times New Roman"/>
                <a:cs typeface="Times New Roman"/>
              </a:rPr>
              <a:t>into the </a:t>
            </a:r>
            <a:r>
              <a:rPr dirty="0" sz="1200" spc="-5">
                <a:latin typeface="Times New Roman"/>
                <a:cs typeface="Times New Roman"/>
              </a:rPr>
              <a:t>glass lattice </a:t>
            </a:r>
            <a:r>
              <a:rPr dirty="0" sz="1200">
                <a:latin typeface="Times New Roman"/>
                <a:cs typeface="Times New Roman"/>
              </a:rPr>
              <a:t>on </a:t>
            </a:r>
            <a:r>
              <a:rPr dirty="0" sz="1200" spc="-5">
                <a:latin typeface="Times New Roman"/>
                <a:cs typeface="Times New Roman"/>
              </a:rPr>
              <a:t>cooling.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compositional variations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reduced 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improved fabrication, </a:t>
            </a:r>
            <a:r>
              <a:rPr dirty="0" sz="1200">
                <a:latin typeface="Times New Roman"/>
                <a:cs typeface="Times New Roman"/>
              </a:rPr>
              <a:t>but the index </a:t>
            </a:r>
            <a:r>
              <a:rPr dirty="0" sz="1200" spc="-5">
                <a:latin typeface="Times New Roman"/>
                <a:cs typeface="Times New Roman"/>
              </a:rPr>
              <a:t>fluctuations caused </a:t>
            </a:r>
            <a:r>
              <a:rPr dirty="0" sz="1200">
                <a:latin typeface="Times New Roman"/>
                <a:cs typeface="Times New Roman"/>
              </a:rPr>
              <a:t>by the freezing-in of  density in </a:t>
            </a:r>
            <a:r>
              <a:rPr dirty="0" sz="1200" spc="-5">
                <a:latin typeface="Times New Roman"/>
                <a:cs typeface="Times New Roman"/>
              </a:rPr>
              <a:t>homogeneities are fundamental </a:t>
            </a:r>
            <a:r>
              <a:rPr dirty="0" sz="1200">
                <a:latin typeface="Times New Roman"/>
                <a:cs typeface="Times New Roman"/>
              </a:rPr>
              <a:t>and </a:t>
            </a:r>
            <a:r>
              <a:rPr dirty="0" sz="1200" spc="-5">
                <a:latin typeface="Times New Roman"/>
                <a:cs typeface="Times New Roman"/>
              </a:rPr>
              <a:t>cannot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avoided[1].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219824"/>
            <a:ext cx="356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 Math"/>
                <a:cs typeface="Cambria Math"/>
              </a:rPr>
              <a:t>𝜸</a:t>
            </a:r>
            <a:r>
              <a:rPr dirty="0" baseline="-16339" sz="1275" spc="-7">
                <a:latin typeface="Cambria Math"/>
                <a:cs typeface="Cambria Math"/>
              </a:rPr>
              <a:t>𝑹</a:t>
            </a:r>
            <a:r>
              <a:rPr dirty="0" baseline="-16339" sz="1275" spc="18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5938" y="6104000"/>
            <a:ext cx="1096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Cambria Math"/>
                <a:cs typeface="Cambria Math"/>
              </a:rPr>
              <a:t>𝟖𝝅</a:t>
            </a:r>
            <a:r>
              <a:rPr dirty="0" baseline="29411" sz="1275" spc="7">
                <a:latin typeface="Cambria Math"/>
                <a:cs typeface="Cambria Math"/>
              </a:rPr>
              <a:t>𝟑</a:t>
            </a:r>
            <a:r>
              <a:rPr dirty="0" sz="1200" spc="5">
                <a:latin typeface="Cambria Math"/>
                <a:cs typeface="Cambria Math"/>
              </a:rPr>
              <a:t>𝒏</a:t>
            </a:r>
            <a:r>
              <a:rPr dirty="0" baseline="29411" sz="1275" spc="7">
                <a:latin typeface="Cambria Math"/>
                <a:cs typeface="Cambria Math"/>
              </a:rPr>
              <a:t>𝟖</a:t>
            </a:r>
            <a:r>
              <a:rPr dirty="0" sz="1200" spc="5">
                <a:latin typeface="Cambria Math"/>
                <a:cs typeface="Cambria Math"/>
              </a:rPr>
              <a:t>𝑷</a:t>
            </a:r>
            <a:r>
              <a:rPr dirty="0" baseline="29411" sz="1275" spc="7">
                <a:latin typeface="Cambria Math"/>
                <a:cs typeface="Cambria Math"/>
              </a:rPr>
              <a:t>𝟐</a:t>
            </a:r>
            <a:r>
              <a:rPr dirty="0" sz="1200" spc="5">
                <a:latin typeface="Cambria Math"/>
                <a:cs typeface="Cambria Math"/>
              </a:rPr>
              <a:t>𝜷</a:t>
            </a:r>
            <a:r>
              <a:rPr dirty="0" baseline="-16339" sz="1275" spc="7">
                <a:latin typeface="Cambria Math"/>
                <a:cs typeface="Cambria Math"/>
              </a:rPr>
              <a:t>𝑪</a:t>
            </a:r>
            <a:r>
              <a:rPr dirty="0" sz="1200" spc="5">
                <a:latin typeface="Cambria Math"/>
                <a:cs typeface="Cambria Math"/>
              </a:rPr>
              <a:t>𝑲𝑻</a:t>
            </a:r>
            <a:r>
              <a:rPr dirty="0" baseline="-16339" sz="1275" spc="7">
                <a:latin typeface="Cambria Math"/>
                <a:cs typeface="Cambria Math"/>
              </a:rPr>
              <a:t>𝑭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0466" y="6321932"/>
            <a:ext cx="267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𝟑</a:t>
            </a:r>
            <a:r>
              <a:rPr dirty="0" sz="1200" spc="-5">
                <a:latin typeface="Cambria Math"/>
                <a:cs typeface="Cambria Math"/>
              </a:rPr>
              <a:t>𝝀</a:t>
            </a:r>
            <a:r>
              <a:rPr dirty="0" baseline="22875" sz="1275">
                <a:latin typeface="Cambria Math"/>
                <a:cs typeface="Cambria Math"/>
              </a:rPr>
              <a:t>𝟒</a:t>
            </a:r>
            <a:endParaRPr baseline="22875" sz="1275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8638" y="6341490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 h="0">
                <a:moveTo>
                  <a:pt x="0" y="0"/>
                </a:moveTo>
                <a:lnTo>
                  <a:pt x="1076248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74035" y="6219824"/>
            <a:ext cx="392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(𝟑.</a:t>
            </a:r>
            <a:r>
              <a:rPr dirty="0" sz="1200" spc="-13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𝟒)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1130604" y="6440146"/>
            <a:ext cx="5301615" cy="1986914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just" marL="12700" marR="5080">
              <a:lnSpc>
                <a:spcPct val="149800"/>
              </a:lnSpc>
              <a:spcBef>
                <a:spcPts val="244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3968" sz="2100">
                <a:latin typeface="Times New Roman"/>
                <a:cs typeface="Times New Roman"/>
              </a:rPr>
              <a:t>γ</a:t>
            </a:r>
            <a:r>
              <a:rPr dirty="0" sz="800">
                <a:latin typeface="Times New Roman"/>
                <a:cs typeface="Times New Roman"/>
              </a:rPr>
              <a:t>R </a:t>
            </a:r>
            <a:r>
              <a:rPr dirty="0" baseline="4629" sz="1800">
                <a:latin typeface="Times New Roman"/>
                <a:cs typeface="Times New Roman"/>
              </a:rPr>
              <a:t>is the </a:t>
            </a:r>
            <a:r>
              <a:rPr dirty="0" baseline="4629" sz="1800" spc="-7">
                <a:latin typeface="Times New Roman"/>
                <a:cs typeface="Times New Roman"/>
              </a:rPr>
              <a:t>Rayleigh scattering coefficient, </a:t>
            </a:r>
            <a:r>
              <a:rPr dirty="0" baseline="4629" sz="1800">
                <a:latin typeface="Times New Roman"/>
                <a:cs typeface="Times New Roman"/>
              </a:rPr>
              <a:t>λ is the </a:t>
            </a:r>
            <a:r>
              <a:rPr dirty="0" baseline="4629" sz="1800" spc="-7">
                <a:latin typeface="Times New Roman"/>
                <a:cs typeface="Times New Roman"/>
              </a:rPr>
              <a:t>optical wavelength, </a:t>
            </a:r>
            <a:r>
              <a:rPr dirty="0" baseline="4629" sz="1800" i="1">
                <a:latin typeface="Times New Roman"/>
                <a:cs typeface="Times New Roman"/>
              </a:rPr>
              <a:t>n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refractive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index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medium,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</a:t>
            </a:r>
            <a:r>
              <a:rPr dirty="0" sz="1200" spc="190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average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photoelastic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coefficient,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0">
                <a:latin typeface="Times New Roman"/>
                <a:cs typeface="Times New Roman"/>
              </a:rPr>
              <a:t>β</a:t>
            </a:r>
            <a:r>
              <a:rPr dirty="0" baseline="-9259" sz="1350" spc="0">
                <a:latin typeface="Times New Roman"/>
                <a:cs typeface="Times New Roman"/>
              </a:rPr>
              <a:t>c</a:t>
            </a:r>
            <a:r>
              <a:rPr dirty="0" baseline="-9259" sz="1350" spc="4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1900"/>
              </a:lnSpc>
              <a:spcBef>
                <a:spcPts val="284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isothermal compressibility at </a:t>
            </a:r>
            <a:r>
              <a:rPr dirty="0" baseline="4629" sz="1800">
                <a:latin typeface="Times New Roman"/>
                <a:cs typeface="Times New Roman"/>
              </a:rPr>
              <a:t>a </a:t>
            </a:r>
            <a:r>
              <a:rPr dirty="0" baseline="4629" sz="1800" spc="-7">
                <a:latin typeface="Times New Roman"/>
                <a:cs typeface="Times New Roman"/>
              </a:rPr>
              <a:t>fictive temperature </a:t>
            </a:r>
            <a:r>
              <a:rPr dirty="0" baseline="4629" sz="1800" spc="-15" i="1">
                <a:latin typeface="Times New Roman"/>
                <a:cs typeface="Times New Roman"/>
              </a:rPr>
              <a:t>T</a:t>
            </a:r>
            <a:r>
              <a:rPr dirty="0" sz="800" spc="-10">
                <a:latin typeface="Times New Roman"/>
                <a:cs typeface="Times New Roman"/>
              </a:rPr>
              <a:t>F</a:t>
            </a:r>
            <a:r>
              <a:rPr dirty="0" baseline="4629" sz="1800" spc="-15">
                <a:latin typeface="Times New Roman"/>
                <a:cs typeface="Times New Roman"/>
              </a:rPr>
              <a:t>,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 i="1">
                <a:latin typeface="Times New Roman"/>
                <a:cs typeface="Times New Roman"/>
              </a:rPr>
              <a:t>K </a:t>
            </a:r>
            <a:r>
              <a:rPr dirty="0" baseline="4629" sz="1800">
                <a:latin typeface="Times New Roman"/>
                <a:cs typeface="Times New Roman"/>
              </a:rPr>
              <a:t>is </a:t>
            </a:r>
            <a:r>
              <a:rPr dirty="0" baseline="4629" sz="1800" spc="-7">
                <a:latin typeface="Times New Roman"/>
                <a:cs typeface="Times New Roman"/>
              </a:rPr>
              <a:t>Boltzmann’s constant.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fictive temperature is defined 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temperature at which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glass can reach </a:t>
            </a:r>
            <a:r>
              <a:rPr dirty="0" sz="1200">
                <a:latin typeface="Times New Roman"/>
                <a:cs typeface="Times New Roman"/>
              </a:rPr>
              <a:t>a  state of </a:t>
            </a:r>
            <a:r>
              <a:rPr dirty="0" sz="1200" spc="-5">
                <a:latin typeface="Times New Roman"/>
                <a:cs typeface="Times New Roman"/>
              </a:rPr>
              <a:t>thermal </a:t>
            </a:r>
            <a:r>
              <a:rPr dirty="0" sz="1200">
                <a:latin typeface="Times New Roman"/>
                <a:cs typeface="Times New Roman"/>
              </a:rPr>
              <a:t>equilibrium </a:t>
            </a:r>
            <a:r>
              <a:rPr dirty="0" sz="1200" spc="-5">
                <a:latin typeface="Times New Roman"/>
                <a:cs typeface="Times New Roman"/>
              </a:rPr>
              <a:t>and is </a:t>
            </a:r>
            <a:r>
              <a:rPr dirty="0" sz="1200">
                <a:latin typeface="Times New Roman"/>
                <a:cs typeface="Times New Roman"/>
              </a:rPr>
              <a:t>closely </a:t>
            </a:r>
            <a:r>
              <a:rPr dirty="0" sz="1200" spc="-5">
                <a:latin typeface="Times New Roman"/>
                <a:cs typeface="Times New Roman"/>
              </a:rPr>
              <a:t>related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anneal temperature.  Furthermore,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Rayleigh scattering coefficient is related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transmission loss  factor (transmissivity)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£ following the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relation[1]: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8414765"/>
            <a:ext cx="2165350" cy="53784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859914" algn="l"/>
              </a:tabLst>
            </a:pPr>
            <a:r>
              <a:rPr dirty="0" baseline="2314" sz="1800" b="1">
                <a:latin typeface="Times New Roman"/>
                <a:cs typeface="Times New Roman"/>
              </a:rPr>
              <a:t>£ = </a:t>
            </a:r>
            <a:r>
              <a:rPr dirty="0" baseline="2314" sz="1800" spc="-7" b="1">
                <a:latin typeface="Times New Roman"/>
                <a:cs typeface="Times New Roman"/>
              </a:rPr>
              <a:t>e</a:t>
            </a:r>
            <a:r>
              <a:rPr dirty="0" baseline="2314" sz="1800" b="1">
                <a:latin typeface="Times New Roman"/>
                <a:cs typeface="Times New Roman"/>
              </a:rPr>
              <a:t>xp(</a:t>
            </a:r>
            <a:r>
              <a:rPr dirty="0" baseline="2314" sz="1800" spc="-7" b="1">
                <a:latin typeface="Times New Roman"/>
                <a:cs typeface="Times New Roman"/>
              </a:rPr>
              <a:t>−</a:t>
            </a:r>
            <a:r>
              <a:rPr dirty="0" baseline="2314" sz="1800" b="1">
                <a:latin typeface="Times New Roman"/>
                <a:cs typeface="Times New Roman"/>
              </a:rPr>
              <a:t>γ</a:t>
            </a:r>
            <a:r>
              <a:rPr dirty="0" sz="800" spc="-5" b="1">
                <a:latin typeface="Times New Roman"/>
                <a:cs typeface="Times New Roman"/>
              </a:rPr>
              <a:t>R</a:t>
            </a:r>
            <a:r>
              <a:rPr dirty="0" baseline="2314" sz="1800" spc="-7" b="1" i="1">
                <a:latin typeface="Times New Roman"/>
                <a:cs typeface="Times New Roman"/>
              </a:rPr>
              <a:t>L</a:t>
            </a:r>
            <a:r>
              <a:rPr dirty="0" baseline="2314" sz="1800" b="1">
                <a:latin typeface="Times New Roman"/>
                <a:cs typeface="Times New Roman"/>
              </a:rPr>
              <a:t>)	(3.5)</a:t>
            </a:r>
            <a:endParaRPr baseline="2314"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spc="-5" i="1">
                <a:latin typeface="Times New Roman"/>
                <a:cs typeface="Times New Roman"/>
              </a:rPr>
              <a:t>L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length </a:t>
            </a:r>
            <a:r>
              <a:rPr dirty="0" sz="1200">
                <a:latin typeface="Times New Roman"/>
                <a:cs typeface="Times New Roman"/>
              </a:rPr>
              <a:t>of 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49" y="541019"/>
            <a:ext cx="5247100" cy="797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428870"/>
            <a:ext cx="5299710" cy="3043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2 . </a:t>
            </a:r>
            <a:r>
              <a:rPr dirty="0" sz="1400" spc="-5" b="1">
                <a:latin typeface="Times New Roman"/>
                <a:cs typeface="Times New Roman"/>
              </a:rPr>
              <a:t>Mie scattering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 spc="-5">
                <a:latin typeface="Times New Roman"/>
                <a:cs typeface="Times New Roman"/>
              </a:rPr>
              <a:t>Linear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scattering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0">
                <a:latin typeface="Times New Roman"/>
                <a:cs typeface="Times New Roman"/>
              </a:rPr>
              <a:t>may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also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occur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homogeneities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which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comparable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size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 spc="-5">
                <a:latin typeface="Times New Roman"/>
                <a:cs typeface="Times New Roman"/>
              </a:rPr>
              <a:t>with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guided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wavelength.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These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result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perfect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cylindrical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structure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waveguide and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caused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fiber imperfections such as irregularities </a:t>
            </a:r>
            <a:r>
              <a:rPr dirty="0" sz="1200">
                <a:latin typeface="Times New Roman"/>
                <a:cs typeface="Times New Roman"/>
              </a:rPr>
              <a:t>in the  </a:t>
            </a:r>
            <a:r>
              <a:rPr dirty="0" sz="1200" spc="-5">
                <a:latin typeface="Times New Roman"/>
                <a:cs typeface="Times New Roman"/>
              </a:rPr>
              <a:t>core–cladding interface, </a:t>
            </a:r>
            <a:r>
              <a:rPr dirty="0" sz="1200">
                <a:latin typeface="Times New Roman"/>
                <a:cs typeface="Times New Roman"/>
              </a:rPr>
              <a:t>core–cladding </a:t>
            </a:r>
            <a:r>
              <a:rPr dirty="0" sz="1200" spc="-5">
                <a:latin typeface="Times New Roman"/>
                <a:cs typeface="Times New Roman"/>
              </a:rPr>
              <a:t>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differences </a:t>
            </a:r>
            <a:r>
              <a:rPr dirty="0" sz="1200">
                <a:latin typeface="Times New Roman"/>
                <a:cs typeface="Times New Roman"/>
              </a:rPr>
              <a:t>along the fiber  </a:t>
            </a:r>
            <a:r>
              <a:rPr dirty="0" sz="1200" spc="-5">
                <a:latin typeface="Times New Roman"/>
                <a:cs typeface="Times New Roman"/>
              </a:rPr>
              <a:t>length, diameter fluctuations, strains and </a:t>
            </a:r>
            <a:r>
              <a:rPr dirty="0" sz="1200">
                <a:latin typeface="Times New Roman"/>
                <a:cs typeface="Times New Roman"/>
              </a:rPr>
              <a:t>bubbles. </a:t>
            </a:r>
            <a:r>
              <a:rPr dirty="0" sz="1200" spc="-5">
                <a:latin typeface="Times New Roman"/>
                <a:cs typeface="Times New Roman"/>
              </a:rPr>
              <a:t>Depending </a:t>
            </a:r>
            <a:r>
              <a:rPr dirty="0" sz="1200">
                <a:latin typeface="Times New Roman"/>
                <a:cs typeface="Times New Roman"/>
              </a:rPr>
              <a:t>upon the </a:t>
            </a:r>
            <a:r>
              <a:rPr dirty="0" sz="1200" spc="-5">
                <a:latin typeface="Times New Roman"/>
                <a:cs typeface="Times New Roman"/>
              </a:rPr>
              <a:t>fiber material,  design and manufacture, </a:t>
            </a:r>
            <a:r>
              <a:rPr dirty="0" sz="1200">
                <a:latin typeface="Times New Roman"/>
                <a:cs typeface="Times New Roman"/>
              </a:rPr>
              <a:t>Mie </a:t>
            </a:r>
            <a:r>
              <a:rPr dirty="0" sz="1200" spc="-5">
                <a:latin typeface="Times New Roman"/>
                <a:cs typeface="Times New Roman"/>
              </a:rPr>
              <a:t>scattering can cause significant losses. </a:t>
            </a:r>
            <a:r>
              <a:rPr dirty="0" sz="1200">
                <a:latin typeface="Times New Roman"/>
                <a:cs typeface="Times New Roman"/>
              </a:rPr>
              <a:t>The in  </a:t>
            </a:r>
            <a:r>
              <a:rPr dirty="0" sz="1200" spc="-5">
                <a:latin typeface="Times New Roman"/>
                <a:cs typeface="Times New Roman"/>
              </a:rPr>
              <a:t>homogeneities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reduced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by[1]: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buAutoNum type="alphaLcParenBoth"/>
              <a:tabLst>
                <a:tab pos="219075" algn="l"/>
              </a:tabLst>
            </a:pPr>
            <a:r>
              <a:rPr dirty="0" sz="1200" spc="-5">
                <a:latin typeface="Times New Roman"/>
                <a:cs typeface="Times New Roman"/>
              </a:rPr>
              <a:t>removing imperfections due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glass manufacturing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process;</a:t>
            </a:r>
            <a:endParaRPr sz="12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625"/>
              </a:spcBef>
              <a:buAutoNum type="alphaLcParenBoth"/>
              <a:tabLst>
                <a:tab pos="227965" algn="l"/>
              </a:tabLst>
            </a:pPr>
            <a:r>
              <a:rPr dirty="0" sz="1200">
                <a:latin typeface="Times New Roman"/>
                <a:cs typeface="Times New Roman"/>
              </a:rPr>
              <a:t>carefully </a:t>
            </a:r>
            <a:r>
              <a:rPr dirty="0" sz="1200" spc="-5">
                <a:latin typeface="Times New Roman"/>
                <a:cs typeface="Times New Roman"/>
              </a:rPr>
              <a:t>controlled </a:t>
            </a:r>
            <a:r>
              <a:rPr dirty="0" sz="1200">
                <a:latin typeface="Times New Roman"/>
                <a:cs typeface="Times New Roman"/>
              </a:rPr>
              <a:t>extrusion </a:t>
            </a:r>
            <a:r>
              <a:rPr dirty="0" sz="1200" spc="-5">
                <a:latin typeface="Times New Roman"/>
                <a:cs typeface="Times New Roman"/>
              </a:rPr>
              <a:t>and coating </a:t>
            </a:r>
            <a:r>
              <a:rPr dirty="0" sz="1200">
                <a:latin typeface="Times New Roman"/>
                <a:cs typeface="Times New Roman"/>
              </a:rPr>
              <a:t>of 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fiber;</a:t>
            </a:r>
            <a:endParaRPr sz="1200">
              <a:latin typeface="Times New Roman"/>
              <a:cs typeface="Times New Roman"/>
            </a:endParaRPr>
          </a:p>
          <a:p>
            <a:pPr marL="12700" marR="44450">
              <a:lnSpc>
                <a:spcPct val="143300"/>
              </a:lnSpc>
              <a:spcBef>
                <a:spcPts val="10"/>
              </a:spcBef>
              <a:buAutoNum type="alphaLcParenBoth"/>
              <a:tabLst>
                <a:tab pos="219075" algn="l"/>
              </a:tabLst>
            </a:pPr>
            <a:r>
              <a:rPr dirty="0" sz="1200" spc="-5">
                <a:latin typeface="Times New Roman"/>
                <a:cs typeface="Times New Roman"/>
              </a:rPr>
              <a:t>increasing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guidance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increasing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relative refractive </a:t>
            </a:r>
            <a:r>
              <a:rPr dirty="0" sz="1200">
                <a:latin typeface="Times New Roman"/>
                <a:cs typeface="Times New Roman"/>
              </a:rPr>
              <a:t>index </a:t>
            </a:r>
            <a:r>
              <a:rPr dirty="0" sz="1200" spc="-5">
                <a:latin typeface="Times New Roman"/>
                <a:cs typeface="Times New Roman"/>
              </a:rPr>
              <a:t>difference.  </a:t>
            </a:r>
            <a:r>
              <a:rPr dirty="0" sz="1200">
                <a:latin typeface="Times New Roman"/>
                <a:cs typeface="Times New Roman"/>
              </a:rPr>
              <a:t>By these </a:t>
            </a:r>
            <a:r>
              <a:rPr dirty="0" sz="1200" spc="-5">
                <a:latin typeface="Times New Roman"/>
                <a:cs typeface="Times New Roman"/>
              </a:rPr>
              <a:t>means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possible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reduce </a:t>
            </a:r>
            <a:r>
              <a:rPr dirty="0" sz="1200">
                <a:latin typeface="Times New Roman"/>
                <a:cs typeface="Times New Roman"/>
              </a:rPr>
              <a:t>Mie </a:t>
            </a:r>
            <a:r>
              <a:rPr dirty="0" sz="1200" spc="-5">
                <a:latin typeface="Times New Roman"/>
                <a:cs typeface="Times New Roman"/>
              </a:rPr>
              <a:t>scattering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insignificant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levels.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016620"/>
            <a:ext cx="5301615" cy="18853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Nonlinear scattering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losses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35"/>
              </a:spcBef>
            </a:pPr>
            <a:r>
              <a:rPr dirty="0" sz="1200" spc="-5">
                <a:latin typeface="Times New Roman"/>
                <a:cs typeface="Times New Roman"/>
              </a:rPr>
              <a:t>Optical waveguides do not </a:t>
            </a:r>
            <a:r>
              <a:rPr dirty="0" sz="1200" spc="-10">
                <a:latin typeface="Times New Roman"/>
                <a:cs typeface="Times New Roman"/>
              </a:rPr>
              <a:t>always </a:t>
            </a:r>
            <a:r>
              <a:rPr dirty="0" sz="1200" spc="-5">
                <a:latin typeface="Times New Roman"/>
                <a:cs typeface="Times New Roman"/>
              </a:rPr>
              <a:t>behave as completely linear channels whose  increase </a:t>
            </a:r>
            <a:r>
              <a:rPr dirty="0" sz="1200">
                <a:latin typeface="Times New Roman"/>
                <a:cs typeface="Times New Roman"/>
              </a:rPr>
              <a:t>in output </a:t>
            </a:r>
            <a:r>
              <a:rPr dirty="0" sz="1200" spc="-5">
                <a:latin typeface="Times New Roman"/>
                <a:cs typeface="Times New Roman"/>
              </a:rPr>
              <a:t>optical power is </a:t>
            </a:r>
            <a:r>
              <a:rPr dirty="0" sz="1200">
                <a:latin typeface="Times New Roman"/>
                <a:cs typeface="Times New Roman"/>
              </a:rPr>
              <a:t>directly </a:t>
            </a:r>
            <a:r>
              <a:rPr dirty="0" sz="1200" spc="-5">
                <a:latin typeface="Times New Roman"/>
                <a:cs typeface="Times New Roman"/>
              </a:rPr>
              <a:t>proportional </a:t>
            </a:r>
            <a:r>
              <a:rPr dirty="0" sz="1200">
                <a:latin typeface="Times New Roman"/>
                <a:cs typeface="Times New Roman"/>
              </a:rPr>
              <a:t>to the input </a:t>
            </a:r>
            <a:r>
              <a:rPr dirty="0" sz="1200" spc="-5">
                <a:latin typeface="Times New Roman"/>
                <a:cs typeface="Times New Roman"/>
              </a:rPr>
              <a:t>optical </a:t>
            </a:r>
            <a:r>
              <a:rPr dirty="0" sz="1200">
                <a:latin typeface="Times New Roman"/>
                <a:cs typeface="Times New Roman"/>
              </a:rPr>
              <a:t>power.  </a:t>
            </a:r>
            <a:r>
              <a:rPr dirty="0" sz="1200" spc="-5">
                <a:latin typeface="Times New Roman"/>
                <a:cs typeface="Times New Roman"/>
              </a:rPr>
              <a:t>Several nonlinear effects occur, which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case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scattering cause </a:t>
            </a:r>
            <a:r>
              <a:rPr dirty="0" sz="1200">
                <a:latin typeface="Times New Roman"/>
                <a:cs typeface="Times New Roman"/>
              </a:rPr>
              <a:t>disproportionate  </a:t>
            </a:r>
            <a:r>
              <a:rPr dirty="0" sz="1200" spc="-5">
                <a:latin typeface="Times New Roman"/>
                <a:cs typeface="Times New Roman"/>
              </a:rPr>
              <a:t>attenuation, </a:t>
            </a:r>
            <a:r>
              <a:rPr dirty="0" sz="1200">
                <a:latin typeface="Times New Roman"/>
                <a:cs typeface="Times New Roman"/>
              </a:rPr>
              <a:t>usually </a:t>
            </a:r>
            <a:r>
              <a:rPr dirty="0" sz="1200" spc="-5">
                <a:latin typeface="Times New Roman"/>
                <a:cs typeface="Times New Roman"/>
              </a:rPr>
              <a:t>at high optical power levels.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nonlinear scattering causes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optical power from </a:t>
            </a:r>
            <a:r>
              <a:rPr dirty="0" sz="1200">
                <a:latin typeface="Times New Roman"/>
                <a:cs typeface="Times New Roman"/>
              </a:rPr>
              <a:t>one mode to be </a:t>
            </a:r>
            <a:r>
              <a:rPr dirty="0" sz="1200" spc="-5">
                <a:latin typeface="Times New Roman"/>
                <a:cs typeface="Times New Roman"/>
              </a:rPr>
              <a:t>transferred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either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forward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backward  direction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same,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other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modes,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different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frequency.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important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49" y="541019"/>
            <a:ext cx="5273533" cy="3140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130604" y="438404"/>
            <a:ext cx="5301615" cy="4100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715">
              <a:lnSpc>
                <a:spcPct val="143800"/>
              </a:lnSpc>
              <a:spcBef>
                <a:spcPts val="90"/>
              </a:spcBef>
            </a:pPr>
            <a:r>
              <a:rPr dirty="0" sz="1200" spc="-10">
                <a:latin typeface="Times New Roman"/>
                <a:cs typeface="Times New Roman"/>
              </a:rPr>
              <a:t>types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nonlinear scattering </a:t>
            </a:r>
            <a:r>
              <a:rPr dirty="0" sz="1200">
                <a:latin typeface="Times New Roman"/>
                <a:cs typeface="Times New Roman"/>
              </a:rPr>
              <a:t>within </a:t>
            </a:r>
            <a:r>
              <a:rPr dirty="0" sz="1200" spc="-5">
                <a:latin typeface="Times New Roman"/>
                <a:cs typeface="Times New Roman"/>
              </a:rPr>
              <a:t>optical fibers are stimulated Brillouin and Raman  scattering, </a:t>
            </a:r>
            <a:r>
              <a:rPr dirty="0" sz="1200">
                <a:latin typeface="Times New Roman"/>
                <a:cs typeface="Times New Roman"/>
              </a:rPr>
              <a:t>both of </a:t>
            </a:r>
            <a:r>
              <a:rPr dirty="0" sz="1200" spc="-5">
                <a:latin typeface="Times New Roman"/>
                <a:cs typeface="Times New Roman"/>
              </a:rPr>
              <a:t>which are </a:t>
            </a:r>
            <a:r>
              <a:rPr dirty="0" sz="1200">
                <a:latin typeface="Times New Roman"/>
                <a:cs typeface="Times New Roman"/>
              </a:rPr>
              <a:t>usually </a:t>
            </a:r>
            <a:r>
              <a:rPr dirty="0" sz="1200" spc="0">
                <a:latin typeface="Times New Roman"/>
                <a:cs typeface="Times New Roman"/>
              </a:rPr>
              <a:t>only </a:t>
            </a:r>
            <a:r>
              <a:rPr dirty="0" sz="1200" spc="-5">
                <a:latin typeface="Times New Roman"/>
                <a:cs typeface="Times New Roman"/>
              </a:rPr>
              <a:t>observed at high optical </a:t>
            </a:r>
            <a:r>
              <a:rPr dirty="0" sz="1200">
                <a:latin typeface="Times New Roman"/>
                <a:cs typeface="Times New Roman"/>
              </a:rPr>
              <a:t>power </a:t>
            </a:r>
            <a:r>
              <a:rPr dirty="0" sz="1200" spc="-5">
                <a:latin typeface="Times New Roman"/>
                <a:cs typeface="Times New Roman"/>
              </a:rPr>
              <a:t>densities </a:t>
            </a:r>
            <a:r>
              <a:rPr dirty="0" sz="1200">
                <a:latin typeface="Times New Roman"/>
                <a:cs typeface="Times New Roman"/>
              </a:rPr>
              <a:t>in  long </a:t>
            </a:r>
            <a:r>
              <a:rPr dirty="0" sz="1200" spc="-5">
                <a:latin typeface="Times New Roman"/>
                <a:cs typeface="Times New Roman"/>
              </a:rPr>
              <a:t>single-mode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fibers[1].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1. </a:t>
            </a:r>
            <a:r>
              <a:rPr dirty="0" sz="1200" spc="-5" b="1">
                <a:latin typeface="Times New Roman"/>
                <a:cs typeface="Times New Roman"/>
              </a:rPr>
              <a:t>Stimulated Brillouin scattering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09"/>
              </a:spcBef>
            </a:pPr>
            <a:r>
              <a:rPr dirty="0" sz="1200" spc="-5">
                <a:latin typeface="Times New Roman"/>
                <a:cs typeface="Times New Roman"/>
              </a:rPr>
              <a:t>Stimulated Brillouin scattering (SBS)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regarded as </a:t>
            </a:r>
            <a:r>
              <a:rPr dirty="0" sz="1200">
                <a:latin typeface="Times New Roman"/>
                <a:cs typeface="Times New Roman"/>
              </a:rPr>
              <a:t>the modulation of </a:t>
            </a:r>
            <a:r>
              <a:rPr dirty="0" sz="1200" spc="-5">
                <a:latin typeface="Times New Roman"/>
                <a:cs typeface="Times New Roman"/>
              </a:rPr>
              <a:t>light  through thermal molecular vibrations </a:t>
            </a:r>
            <a:r>
              <a:rPr dirty="0" sz="1200">
                <a:latin typeface="Times New Roman"/>
                <a:cs typeface="Times New Roman"/>
              </a:rPr>
              <a:t>within the </a:t>
            </a:r>
            <a:r>
              <a:rPr dirty="0" sz="1200" spc="-5">
                <a:latin typeface="Times New Roman"/>
                <a:cs typeface="Times New Roman"/>
              </a:rPr>
              <a:t>fiber.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scattered light appears as  upper and lower sidebands which are separated </a:t>
            </a:r>
            <a:r>
              <a:rPr dirty="0" sz="1200">
                <a:latin typeface="Times New Roman"/>
                <a:cs typeface="Times New Roman"/>
              </a:rPr>
              <a:t>from the </a:t>
            </a:r>
            <a:r>
              <a:rPr dirty="0" sz="1200" spc="-5">
                <a:latin typeface="Times New Roman"/>
                <a:cs typeface="Times New Roman"/>
              </a:rPr>
              <a:t>incident light </a:t>
            </a:r>
            <a:r>
              <a:rPr dirty="0" sz="1200">
                <a:latin typeface="Times New Roman"/>
                <a:cs typeface="Times New Roman"/>
              </a:rPr>
              <a:t>by the  </a:t>
            </a:r>
            <a:r>
              <a:rPr dirty="0" sz="1200" spc="-5">
                <a:latin typeface="Times New Roman"/>
                <a:cs typeface="Times New Roman"/>
              </a:rPr>
              <a:t>modulation frequency.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incident </a:t>
            </a:r>
            <a:r>
              <a:rPr dirty="0" sz="1200">
                <a:latin typeface="Times New Roman"/>
                <a:cs typeface="Times New Roman"/>
              </a:rPr>
              <a:t>photon in </a:t>
            </a:r>
            <a:r>
              <a:rPr dirty="0" sz="1200" spc="-5">
                <a:latin typeface="Times New Roman"/>
                <a:cs typeface="Times New Roman"/>
              </a:rPr>
              <a:t>this scattering process produces </a:t>
            </a:r>
            <a:r>
              <a:rPr dirty="0" sz="1200">
                <a:latin typeface="Times New Roman"/>
                <a:cs typeface="Times New Roman"/>
              </a:rPr>
              <a:t>a  phonon* of </a:t>
            </a:r>
            <a:r>
              <a:rPr dirty="0" sz="1200" spc="-5">
                <a:latin typeface="Times New Roman"/>
                <a:cs typeface="Times New Roman"/>
              </a:rPr>
              <a:t>acoustic </a:t>
            </a:r>
            <a:r>
              <a:rPr dirty="0" sz="1200">
                <a:latin typeface="Times New Roman"/>
                <a:cs typeface="Times New Roman"/>
              </a:rPr>
              <a:t>frequency </a:t>
            </a:r>
            <a:r>
              <a:rPr dirty="0" sz="1200" spc="-5">
                <a:latin typeface="Times New Roman"/>
                <a:cs typeface="Times New Roman"/>
              </a:rPr>
              <a:t>as well 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scattered </a:t>
            </a:r>
            <a:r>
              <a:rPr dirty="0" sz="1200">
                <a:latin typeface="Times New Roman"/>
                <a:cs typeface="Times New Roman"/>
              </a:rPr>
              <a:t>photon. This </a:t>
            </a:r>
            <a:r>
              <a:rPr dirty="0" sz="1200" spc="-5">
                <a:latin typeface="Times New Roman"/>
                <a:cs typeface="Times New Roman"/>
              </a:rPr>
              <a:t>produces an optical  frequency </a:t>
            </a:r>
            <a:r>
              <a:rPr dirty="0" sz="1200">
                <a:latin typeface="Times New Roman"/>
                <a:cs typeface="Times New Roman"/>
              </a:rPr>
              <a:t>shift </a:t>
            </a:r>
            <a:r>
              <a:rPr dirty="0" sz="1200" spc="-5">
                <a:latin typeface="Times New Roman"/>
                <a:cs typeface="Times New Roman"/>
              </a:rPr>
              <a:t>which varies </a:t>
            </a:r>
            <a:r>
              <a:rPr dirty="0" sz="1200">
                <a:latin typeface="Times New Roman"/>
                <a:cs typeface="Times New Roman"/>
              </a:rPr>
              <a:t>with the </a:t>
            </a:r>
            <a:r>
              <a:rPr dirty="0" sz="1200" spc="-5">
                <a:latin typeface="Times New Roman"/>
                <a:cs typeface="Times New Roman"/>
              </a:rPr>
              <a:t>scattering angle because </a:t>
            </a:r>
            <a:r>
              <a:rPr dirty="0" sz="1200">
                <a:latin typeface="Times New Roman"/>
                <a:cs typeface="Times New Roman"/>
              </a:rPr>
              <a:t>the frequency of the  sound </a:t>
            </a:r>
            <a:r>
              <a:rPr dirty="0" sz="1200" spc="-5">
                <a:latin typeface="Times New Roman"/>
                <a:cs typeface="Times New Roman"/>
              </a:rPr>
              <a:t>wave varies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spc="-5">
                <a:latin typeface="Times New Roman"/>
                <a:cs typeface="Times New Roman"/>
              </a:rPr>
              <a:t>acoustic wavelength.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frequency shift is </a:t>
            </a:r>
            <a:r>
              <a:rPr dirty="0" sz="1200">
                <a:latin typeface="Times New Roman"/>
                <a:cs typeface="Times New Roman"/>
              </a:rPr>
              <a:t>a maximum in the  </a:t>
            </a:r>
            <a:r>
              <a:rPr dirty="0" sz="1200" spc="-5">
                <a:latin typeface="Times New Roman"/>
                <a:cs typeface="Times New Roman"/>
              </a:rPr>
              <a:t>backward direction, reducing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zero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forward direction, </a:t>
            </a:r>
            <a:r>
              <a:rPr dirty="0" sz="1200">
                <a:latin typeface="Times New Roman"/>
                <a:cs typeface="Times New Roman"/>
              </a:rPr>
              <a:t>making </a:t>
            </a:r>
            <a:r>
              <a:rPr dirty="0" sz="1200" spc="-5">
                <a:latin typeface="Times New Roman"/>
                <a:cs typeface="Times New Roman"/>
              </a:rPr>
              <a:t>SBS </a:t>
            </a:r>
            <a:r>
              <a:rPr dirty="0" sz="1200">
                <a:latin typeface="Times New Roman"/>
                <a:cs typeface="Times New Roman"/>
              </a:rPr>
              <a:t>a mainly  </a:t>
            </a:r>
            <a:r>
              <a:rPr dirty="0" sz="1200" spc="-5">
                <a:latin typeface="Times New Roman"/>
                <a:cs typeface="Times New Roman"/>
              </a:rPr>
              <a:t>backward process. As indicated previously, Brillouin scattering is </a:t>
            </a:r>
            <a:r>
              <a:rPr dirty="0" sz="1200" spc="0">
                <a:latin typeface="Times New Roman"/>
                <a:cs typeface="Times New Roman"/>
              </a:rPr>
              <a:t>only </a:t>
            </a:r>
            <a:r>
              <a:rPr dirty="0" sz="1200" spc="-5">
                <a:latin typeface="Times New Roman"/>
                <a:cs typeface="Times New Roman"/>
              </a:rPr>
              <a:t>significant  above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threshold power density. </a:t>
            </a:r>
            <a:r>
              <a:rPr dirty="0" sz="1000" spc="-5">
                <a:latin typeface="Times New Roman"/>
                <a:cs typeface="Times New Roman"/>
              </a:rPr>
              <a:t>The threshold power </a:t>
            </a:r>
            <a:r>
              <a:rPr dirty="0" sz="1000" spc="-5" i="1">
                <a:latin typeface="Times New Roman"/>
                <a:cs typeface="Times New Roman"/>
              </a:rPr>
              <a:t>P</a:t>
            </a:r>
            <a:r>
              <a:rPr dirty="0" sz="600" spc="-5">
                <a:latin typeface="Times New Roman"/>
                <a:cs typeface="Times New Roman"/>
              </a:rPr>
              <a:t>B </a:t>
            </a:r>
            <a:r>
              <a:rPr dirty="0" sz="1000" spc="-5">
                <a:latin typeface="Times New Roman"/>
                <a:cs typeface="Times New Roman"/>
              </a:rPr>
              <a:t>is given</a:t>
            </a:r>
            <a:r>
              <a:rPr dirty="0" sz="1000" spc="7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by[1]: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998846"/>
            <a:ext cx="5302250" cy="4976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3355" algn="l"/>
              </a:tabLst>
            </a:pPr>
            <a:r>
              <a:rPr dirty="0" baseline="3472" sz="2400" spc="-7" b="1" i="1">
                <a:latin typeface="Times New Roman"/>
                <a:cs typeface="Times New Roman"/>
              </a:rPr>
              <a:t>P</a:t>
            </a:r>
            <a:r>
              <a:rPr dirty="0" sz="1050" spc="-5" b="1">
                <a:latin typeface="Times New Roman"/>
                <a:cs typeface="Times New Roman"/>
              </a:rPr>
              <a:t>B  </a:t>
            </a:r>
            <a:r>
              <a:rPr dirty="0" baseline="3472" sz="2400" spc="-7" b="1">
                <a:latin typeface="Times New Roman"/>
                <a:cs typeface="Times New Roman"/>
              </a:rPr>
              <a:t>= 4.4 × </a:t>
            </a:r>
            <a:r>
              <a:rPr dirty="0" baseline="3472" sz="2400" b="1">
                <a:latin typeface="Times New Roman"/>
                <a:cs typeface="Times New Roman"/>
              </a:rPr>
              <a:t>10</a:t>
            </a:r>
            <a:r>
              <a:rPr dirty="0" baseline="37037" sz="1575" b="1">
                <a:latin typeface="Times New Roman"/>
                <a:cs typeface="Times New Roman"/>
              </a:rPr>
              <a:t>−3</a:t>
            </a:r>
            <a:r>
              <a:rPr dirty="0" baseline="3472" sz="2400" b="1" i="1">
                <a:latin typeface="Times New Roman"/>
                <a:cs typeface="Times New Roman"/>
              </a:rPr>
              <a:t>d</a:t>
            </a:r>
            <a:r>
              <a:rPr dirty="0" baseline="37037" sz="1575" b="1">
                <a:latin typeface="Times New Roman"/>
                <a:cs typeface="Times New Roman"/>
              </a:rPr>
              <a:t>2</a:t>
            </a:r>
            <a:r>
              <a:rPr dirty="0" baseline="37037" sz="1575" spc="75" b="1">
                <a:latin typeface="Times New Roman"/>
                <a:cs typeface="Times New Roman"/>
              </a:rPr>
              <a:t> </a:t>
            </a:r>
            <a:r>
              <a:rPr dirty="0" baseline="3472" sz="2400" spc="-7" b="1">
                <a:latin typeface="Times New Roman"/>
                <a:cs typeface="Times New Roman"/>
              </a:rPr>
              <a:t>λ</a:t>
            </a:r>
            <a:r>
              <a:rPr dirty="0" baseline="37037" sz="1575" spc="-7" b="1">
                <a:latin typeface="Times New Roman"/>
                <a:cs typeface="Times New Roman"/>
              </a:rPr>
              <a:t>2 </a:t>
            </a:r>
            <a:r>
              <a:rPr dirty="0" baseline="3472" sz="2400" spc="-7" b="1">
                <a:latin typeface="Times New Roman"/>
                <a:cs typeface="Times New Roman"/>
              </a:rPr>
              <a:t>α</a:t>
            </a:r>
            <a:r>
              <a:rPr dirty="0" sz="1050" spc="-5" b="1">
                <a:latin typeface="Times New Roman"/>
                <a:cs typeface="Times New Roman"/>
              </a:rPr>
              <a:t>dB</a:t>
            </a:r>
            <a:r>
              <a:rPr dirty="0" baseline="3472" sz="2400" spc="-7" b="1">
                <a:latin typeface="Times New Roman"/>
                <a:cs typeface="Times New Roman"/>
              </a:rPr>
              <a:t>ν watts	(3.6)</a:t>
            </a:r>
            <a:endParaRPr baseline="3472" sz="24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43800"/>
              </a:lnSpc>
              <a:spcBef>
                <a:spcPts val="475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i="1">
                <a:latin typeface="Times New Roman"/>
                <a:cs typeface="Times New Roman"/>
              </a:rPr>
              <a:t>d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λ </a:t>
            </a:r>
            <a:r>
              <a:rPr dirty="0" sz="1200" spc="-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fiber </a:t>
            </a:r>
            <a:r>
              <a:rPr dirty="0" sz="1200">
                <a:latin typeface="Times New Roman"/>
                <a:cs typeface="Times New Roman"/>
              </a:rPr>
              <a:t>core </a:t>
            </a:r>
            <a:r>
              <a:rPr dirty="0" sz="1200" spc="-5">
                <a:latin typeface="Times New Roman"/>
                <a:cs typeface="Times New Roman"/>
              </a:rPr>
              <a:t>diameter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operating wavelength, respectively,  </a:t>
            </a:r>
            <a:r>
              <a:rPr dirty="0" baseline="4629" sz="1800">
                <a:latin typeface="Times New Roman"/>
                <a:cs typeface="Times New Roman"/>
              </a:rPr>
              <a:t>both </a:t>
            </a:r>
            <a:r>
              <a:rPr dirty="0" baseline="4629" sz="1800" spc="-7">
                <a:latin typeface="Times New Roman"/>
                <a:cs typeface="Times New Roman"/>
              </a:rPr>
              <a:t>measured </a:t>
            </a:r>
            <a:r>
              <a:rPr dirty="0" baseline="4629" sz="1800">
                <a:latin typeface="Times New Roman"/>
                <a:cs typeface="Times New Roman"/>
              </a:rPr>
              <a:t>in </a:t>
            </a:r>
            <a:r>
              <a:rPr dirty="0" baseline="4629" sz="1800" spc="-7">
                <a:latin typeface="Times New Roman"/>
                <a:cs typeface="Times New Roman"/>
              </a:rPr>
              <a:t>micrometers, α</a:t>
            </a:r>
            <a:r>
              <a:rPr dirty="0" sz="800" spc="-5">
                <a:latin typeface="Times New Roman"/>
                <a:cs typeface="Times New Roman"/>
              </a:rPr>
              <a:t>dB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fiber attenuation </a:t>
            </a:r>
            <a:r>
              <a:rPr dirty="0" baseline="4629" sz="1800">
                <a:latin typeface="Times New Roman"/>
                <a:cs typeface="Times New Roman"/>
              </a:rPr>
              <a:t>in </a:t>
            </a:r>
            <a:r>
              <a:rPr dirty="0" baseline="4629" sz="1800" spc="-7">
                <a:latin typeface="Times New Roman"/>
                <a:cs typeface="Times New Roman"/>
              </a:rPr>
              <a:t>decibels per kilometer 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ν is the </a:t>
            </a:r>
            <a:r>
              <a:rPr dirty="0" sz="1200" spc="-5">
                <a:latin typeface="Times New Roman"/>
                <a:cs typeface="Times New Roman"/>
              </a:rPr>
              <a:t>source bandwidth (i.e. injection laser)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gigahertz.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expression given  </a:t>
            </a:r>
            <a:r>
              <a:rPr dirty="0" sz="1200">
                <a:latin typeface="Times New Roman"/>
                <a:cs typeface="Times New Roman"/>
              </a:rPr>
              <a:t>in Eq. (3.6) </a:t>
            </a:r>
            <a:r>
              <a:rPr dirty="0" sz="1200" spc="-5">
                <a:latin typeface="Times New Roman"/>
                <a:cs typeface="Times New Roman"/>
              </a:rPr>
              <a:t>allows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determination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threshold optical </a:t>
            </a:r>
            <a:r>
              <a:rPr dirty="0" sz="1200">
                <a:latin typeface="Times New Roman"/>
                <a:cs typeface="Times New Roman"/>
              </a:rPr>
              <a:t>power </a:t>
            </a:r>
            <a:r>
              <a:rPr dirty="0" sz="1200" spc="-5">
                <a:latin typeface="Times New Roman"/>
                <a:cs typeface="Times New Roman"/>
              </a:rPr>
              <a:t>which </a:t>
            </a:r>
            <a:r>
              <a:rPr dirty="0" sz="1200">
                <a:latin typeface="Times New Roman"/>
                <a:cs typeface="Times New Roman"/>
              </a:rPr>
              <a:t>must be  </a:t>
            </a:r>
            <a:r>
              <a:rPr dirty="0" sz="1200" spc="-5">
                <a:latin typeface="Times New Roman"/>
                <a:cs typeface="Times New Roman"/>
              </a:rPr>
              <a:t>launched </a:t>
            </a:r>
            <a:r>
              <a:rPr dirty="0" sz="1200">
                <a:latin typeface="Times New Roman"/>
                <a:cs typeface="Times New Roman"/>
              </a:rPr>
              <a:t>into a </a:t>
            </a:r>
            <a:r>
              <a:rPr dirty="0" sz="1200" spc="-5">
                <a:latin typeface="Times New Roman"/>
                <a:cs typeface="Times New Roman"/>
              </a:rPr>
              <a:t>single-mode optical fiber before SBS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occurs[1].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2. </a:t>
            </a:r>
            <a:r>
              <a:rPr dirty="0" sz="1400" spc="-5" b="1">
                <a:latin typeface="Times New Roman"/>
                <a:cs typeface="Times New Roman"/>
              </a:rPr>
              <a:t>Stimulated </a:t>
            </a:r>
            <a:r>
              <a:rPr dirty="0" sz="1400" spc="-10" b="1">
                <a:latin typeface="Times New Roman"/>
                <a:cs typeface="Times New Roman"/>
              </a:rPr>
              <a:t>Raman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scattering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4900"/>
              </a:lnSpc>
              <a:spcBef>
                <a:spcPts val="525"/>
              </a:spcBef>
            </a:pPr>
            <a:r>
              <a:rPr dirty="0" sz="1200" spc="-5">
                <a:latin typeface="Times New Roman"/>
                <a:cs typeface="Times New Roman"/>
              </a:rPr>
              <a:t>Stimulated Raman scattering (SRS) is similar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SBS except </a:t>
            </a:r>
            <a:r>
              <a:rPr dirty="0" sz="1200">
                <a:latin typeface="Times New Roman"/>
                <a:cs typeface="Times New Roman"/>
              </a:rPr>
              <a:t>that a high-frequency  </a:t>
            </a:r>
            <a:r>
              <a:rPr dirty="0" sz="1200" spc="-5">
                <a:latin typeface="Times New Roman"/>
                <a:cs typeface="Times New Roman"/>
              </a:rPr>
              <a:t>optical </a:t>
            </a:r>
            <a:r>
              <a:rPr dirty="0" sz="1200">
                <a:latin typeface="Times New Roman"/>
                <a:cs typeface="Times New Roman"/>
              </a:rPr>
              <a:t>phonon </a:t>
            </a:r>
            <a:r>
              <a:rPr dirty="0" sz="1200" spc="-5">
                <a:latin typeface="Times New Roman"/>
                <a:cs typeface="Times New Roman"/>
              </a:rPr>
              <a:t>rather </a:t>
            </a:r>
            <a:r>
              <a:rPr dirty="0" sz="1200">
                <a:latin typeface="Times New Roman"/>
                <a:cs typeface="Times New Roman"/>
              </a:rPr>
              <a:t>than </a:t>
            </a:r>
            <a:r>
              <a:rPr dirty="0" sz="1200" spc="-5">
                <a:latin typeface="Times New Roman"/>
                <a:cs typeface="Times New Roman"/>
              </a:rPr>
              <a:t>an acoustic </a:t>
            </a:r>
            <a:r>
              <a:rPr dirty="0" sz="1200">
                <a:latin typeface="Times New Roman"/>
                <a:cs typeface="Times New Roman"/>
              </a:rPr>
              <a:t>phonon </a:t>
            </a:r>
            <a:r>
              <a:rPr dirty="0" sz="1200" spc="-5">
                <a:latin typeface="Times New Roman"/>
                <a:cs typeface="Times New Roman"/>
              </a:rPr>
              <a:t>is generated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scattering process.  Also, SRS can occur </a:t>
            </a:r>
            <a:r>
              <a:rPr dirty="0" sz="1200">
                <a:latin typeface="Times New Roman"/>
                <a:cs typeface="Times New Roman"/>
              </a:rPr>
              <a:t>in both the </a:t>
            </a:r>
            <a:r>
              <a:rPr dirty="0" sz="1200" spc="-5">
                <a:latin typeface="Times New Roman"/>
                <a:cs typeface="Times New Roman"/>
              </a:rPr>
              <a:t>forward and backward directions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an optical fiber,  and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have </a:t>
            </a:r>
            <a:r>
              <a:rPr dirty="0" sz="1200" spc="-5">
                <a:latin typeface="Times New Roman"/>
                <a:cs typeface="Times New Roman"/>
              </a:rPr>
              <a:t>an optical power threshold </a:t>
            </a:r>
            <a:r>
              <a:rPr dirty="0" sz="1200">
                <a:latin typeface="Times New Roman"/>
                <a:cs typeface="Times New Roman"/>
              </a:rPr>
              <a:t>of up to </a:t>
            </a:r>
            <a:r>
              <a:rPr dirty="0" sz="1200" spc="-5">
                <a:latin typeface="Times New Roman"/>
                <a:cs typeface="Times New Roman"/>
              </a:rPr>
              <a:t>three orders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magnitude higher  </a:t>
            </a:r>
            <a:r>
              <a:rPr dirty="0" sz="1200">
                <a:latin typeface="Times New Roman"/>
                <a:cs typeface="Times New Roman"/>
              </a:rPr>
              <a:t>than the </a:t>
            </a:r>
            <a:r>
              <a:rPr dirty="0" sz="1200" spc="-5">
                <a:latin typeface="Times New Roman"/>
                <a:cs typeface="Times New Roman"/>
              </a:rPr>
              <a:t>Brillouin threshold </a:t>
            </a:r>
            <a:r>
              <a:rPr dirty="0" sz="1200">
                <a:latin typeface="Times New Roman"/>
                <a:cs typeface="Times New Roman"/>
              </a:rPr>
              <a:t>in a </a:t>
            </a:r>
            <a:r>
              <a:rPr dirty="0" sz="1200" spc="-5">
                <a:latin typeface="Times New Roman"/>
                <a:cs typeface="Times New Roman"/>
              </a:rPr>
              <a:t>particular </a:t>
            </a:r>
            <a:r>
              <a:rPr dirty="0" sz="1200">
                <a:latin typeface="Times New Roman"/>
                <a:cs typeface="Times New Roman"/>
              </a:rPr>
              <a:t>fiber. </a:t>
            </a:r>
            <a:r>
              <a:rPr dirty="0" sz="1200" spc="-5">
                <a:latin typeface="Times New Roman"/>
                <a:cs typeface="Times New Roman"/>
              </a:rPr>
              <a:t>Using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same criteria as </a:t>
            </a:r>
            <a:r>
              <a:rPr dirty="0" sz="1200">
                <a:latin typeface="Times New Roman"/>
                <a:cs typeface="Times New Roman"/>
              </a:rPr>
              <a:t>those  </a:t>
            </a:r>
            <a:r>
              <a:rPr dirty="0" sz="1200" spc="-5">
                <a:latin typeface="Times New Roman"/>
                <a:cs typeface="Times New Roman"/>
              </a:rPr>
              <a:t>specified </a:t>
            </a:r>
            <a:r>
              <a:rPr dirty="0" sz="1200">
                <a:latin typeface="Times New Roman"/>
                <a:cs typeface="Times New Roman"/>
              </a:rPr>
              <a:t>for the </a:t>
            </a:r>
            <a:r>
              <a:rPr dirty="0" sz="1200" spc="-5">
                <a:latin typeface="Times New Roman"/>
                <a:cs typeface="Times New Roman"/>
              </a:rPr>
              <a:t>Brillouin scattering threshold given </a:t>
            </a:r>
            <a:r>
              <a:rPr dirty="0" sz="1200">
                <a:latin typeface="Times New Roman"/>
                <a:cs typeface="Times New Roman"/>
              </a:rPr>
              <a:t>in Eq. (3.6), it may be </a:t>
            </a:r>
            <a:r>
              <a:rPr dirty="0" sz="1200" spc="-5">
                <a:latin typeface="Times New Roman"/>
                <a:cs typeface="Times New Roman"/>
              </a:rPr>
              <a:t>shown that 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threshold optical </a:t>
            </a:r>
            <a:r>
              <a:rPr dirty="0" baseline="4629" sz="1800">
                <a:latin typeface="Times New Roman"/>
                <a:cs typeface="Times New Roman"/>
              </a:rPr>
              <a:t>power </a:t>
            </a:r>
            <a:r>
              <a:rPr dirty="0" baseline="4629" sz="1800" spc="-7">
                <a:latin typeface="Times New Roman"/>
                <a:cs typeface="Times New Roman"/>
              </a:rPr>
              <a:t>for SRS </a:t>
            </a:r>
            <a:r>
              <a:rPr dirty="0" baseline="4629" sz="1800" spc="-7" i="1">
                <a:latin typeface="Times New Roman"/>
                <a:cs typeface="Times New Roman"/>
              </a:rPr>
              <a:t>P</a:t>
            </a:r>
            <a:r>
              <a:rPr dirty="0" sz="800" spc="-5">
                <a:latin typeface="Times New Roman"/>
                <a:cs typeface="Times New Roman"/>
              </a:rPr>
              <a:t>R </a:t>
            </a:r>
            <a:r>
              <a:rPr dirty="0" baseline="4629" sz="1800">
                <a:latin typeface="Times New Roman"/>
                <a:cs typeface="Times New Roman"/>
              </a:rPr>
              <a:t>in a long </a:t>
            </a:r>
            <a:r>
              <a:rPr dirty="0" baseline="4629" sz="1800" spc="-7">
                <a:latin typeface="Times New Roman"/>
                <a:cs typeface="Times New Roman"/>
              </a:rPr>
              <a:t>single-mode fiber is given</a:t>
            </a:r>
            <a:r>
              <a:rPr dirty="0" baseline="4629" sz="1800" spc="7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by[1]:</a:t>
            </a:r>
            <a:endParaRPr baseline="4629"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160"/>
              </a:spcBef>
              <a:tabLst>
                <a:tab pos="2553335" algn="l"/>
              </a:tabLst>
            </a:pPr>
            <a:r>
              <a:rPr dirty="0" baseline="2314" sz="1800" spc="-7" b="1" i="1">
                <a:latin typeface="Times New Roman"/>
                <a:cs typeface="Times New Roman"/>
              </a:rPr>
              <a:t>P</a:t>
            </a:r>
            <a:r>
              <a:rPr dirty="0" sz="800" spc="-5" b="1">
                <a:latin typeface="Times New Roman"/>
                <a:cs typeface="Times New Roman"/>
              </a:rPr>
              <a:t>R </a:t>
            </a:r>
            <a:r>
              <a:rPr dirty="0" baseline="2314" sz="1800" b="1">
                <a:latin typeface="Times New Roman"/>
                <a:cs typeface="Times New Roman"/>
              </a:rPr>
              <a:t>= 5.9 × </a:t>
            </a:r>
            <a:r>
              <a:rPr dirty="0" baseline="2314" sz="1800" spc="-7" b="1">
                <a:latin typeface="Times New Roman"/>
                <a:cs typeface="Times New Roman"/>
              </a:rPr>
              <a:t>10</a:t>
            </a:r>
            <a:r>
              <a:rPr dirty="0" baseline="31250" sz="1200" spc="-7" b="1">
                <a:latin typeface="Times New Roman"/>
                <a:cs typeface="Times New Roman"/>
              </a:rPr>
              <a:t>−2  </a:t>
            </a:r>
            <a:r>
              <a:rPr dirty="0" baseline="2314" sz="1800" b="1" i="1">
                <a:latin typeface="Times New Roman"/>
                <a:cs typeface="Times New Roman"/>
              </a:rPr>
              <a:t>d</a:t>
            </a:r>
            <a:r>
              <a:rPr dirty="0" baseline="31250" sz="1200" b="1">
                <a:latin typeface="Times New Roman"/>
                <a:cs typeface="Times New Roman"/>
              </a:rPr>
              <a:t>2 </a:t>
            </a:r>
            <a:r>
              <a:rPr dirty="0" baseline="2314" sz="1800" b="1">
                <a:latin typeface="Times New Roman"/>
                <a:cs typeface="Times New Roman"/>
              </a:rPr>
              <a:t>λ</a:t>
            </a:r>
            <a:r>
              <a:rPr dirty="0" baseline="2314" sz="1800" spc="209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α</a:t>
            </a:r>
            <a:r>
              <a:rPr dirty="0" sz="800" spc="-5" b="1">
                <a:latin typeface="Times New Roman"/>
                <a:cs typeface="Times New Roman"/>
              </a:rPr>
              <a:t>dB  </a:t>
            </a:r>
            <a:r>
              <a:rPr dirty="0" sz="800" spc="0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watts	</a:t>
            </a:r>
            <a:r>
              <a:rPr dirty="0" baseline="2314" sz="1800" b="1">
                <a:latin typeface="Times New Roman"/>
                <a:cs typeface="Times New Roman"/>
              </a:rPr>
              <a:t>(3.7)</a:t>
            </a:r>
            <a:endParaRPr baseline="2314" sz="1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670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 i="1">
                <a:latin typeface="Times New Roman"/>
                <a:cs typeface="Times New Roman"/>
              </a:rPr>
              <a:t>d</a:t>
            </a:r>
            <a:r>
              <a:rPr dirty="0" baseline="4629" sz="1800">
                <a:latin typeface="Times New Roman"/>
                <a:cs typeface="Times New Roman"/>
              </a:rPr>
              <a:t>, λ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>
                <a:latin typeface="Times New Roman"/>
                <a:cs typeface="Times New Roman"/>
              </a:rPr>
              <a:t>α</a:t>
            </a:r>
            <a:r>
              <a:rPr dirty="0" sz="800">
                <a:latin typeface="Times New Roman"/>
                <a:cs typeface="Times New Roman"/>
              </a:rPr>
              <a:t>dB </a:t>
            </a:r>
            <a:r>
              <a:rPr dirty="0" baseline="4629" sz="1800" spc="-7">
                <a:latin typeface="Times New Roman"/>
                <a:cs typeface="Times New Roman"/>
              </a:rPr>
              <a:t>are as specified </a:t>
            </a:r>
            <a:r>
              <a:rPr dirty="0" baseline="4629" sz="1800">
                <a:latin typeface="Times New Roman"/>
                <a:cs typeface="Times New Roman"/>
              </a:rPr>
              <a:t>for </a:t>
            </a:r>
            <a:r>
              <a:rPr dirty="0" baseline="4629" sz="1800" spc="-7">
                <a:latin typeface="Times New Roman"/>
                <a:cs typeface="Times New Roman"/>
              </a:rPr>
              <a:t>Eq.</a:t>
            </a:r>
            <a:r>
              <a:rPr dirty="0" baseline="4629" sz="1800" spc="-112">
                <a:latin typeface="Times New Roman"/>
                <a:cs typeface="Times New Roman"/>
              </a:rPr>
              <a:t> </a:t>
            </a:r>
            <a:r>
              <a:rPr dirty="0" baseline="4629" sz="1800" spc="-7">
                <a:latin typeface="Times New Roman"/>
                <a:cs typeface="Times New Roman"/>
              </a:rPr>
              <a:t>(3.6).</a:t>
            </a:r>
            <a:endParaRPr baseline="4629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377054"/>
            <a:ext cx="5300980" cy="5119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>
              <a:lnSpc>
                <a:spcPct val="143900"/>
              </a:lnSpc>
              <a:spcBef>
                <a:spcPts val="100"/>
              </a:spcBef>
            </a:pPr>
            <a:r>
              <a:rPr dirty="0" sz="1200" spc="-15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Example 3.3, the Brillouin threshold occurs at an optical power level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around 80  mW while the Raman threshold is </a:t>
            </a:r>
            <a:r>
              <a:rPr dirty="0" sz="1200">
                <a:latin typeface="Times New Roman"/>
                <a:cs typeface="Times New Roman"/>
              </a:rPr>
              <a:t>approximately 17 times </a:t>
            </a:r>
            <a:r>
              <a:rPr dirty="0" sz="1200" spc="-5">
                <a:latin typeface="Times New Roman"/>
                <a:cs typeface="Times New Roman"/>
              </a:rPr>
              <a:t>larger.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therefore  apparent </a:t>
            </a:r>
            <a:r>
              <a:rPr dirty="0" sz="1200">
                <a:latin typeface="Times New Roman"/>
                <a:cs typeface="Times New Roman"/>
              </a:rPr>
              <a:t>that the </a:t>
            </a:r>
            <a:r>
              <a:rPr dirty="0" sz="1200" spc="-5">
                <a:latin typeface="Times New Roman"/>
                <a:cs typeface="Times New Roman"/>
              </a:rPr>
              <a:t>losses introduced </a:t>
            </a:r>
            <a:r>
              <a:rPr dirty="0" sz="1200" spc="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nonlinear </a:t>
            </a:r>
            <a:r>
              <a:rPr dirty="0" sz="1200">
                <a:latin typeface="Times New Roman"/>
                <a:cs typeface="Times New Roman"/>
              </a:rPr>
              <a:t>scattering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avoided </a:t>
            </a:r>
            <a:r>
              <a:rPr dirty="0" sz="1200">
                <a:latin typeface="Times New Roman"/>
                <a:cs typeface="Times New Roman"/>
              </a:rPr>
              <a:t>by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a  </a:t>
            </a:r>
            <a:r>
              <a:rPr dirty="0" sz="1200" spc="-5">
                <a:latin typeface="Times New Roman"/>
                <a:cs typeface="Times New Roman"/>
              </a:rPr>
              <a:t>suitable optical signal level (i.e. working below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threshold optical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powers)[1].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</a:pPr>
            <a:r>
              <a:rPr dirty="0" sz="1400" spc="-5" b="1">
                <a:latin typeface="Times New Roman"/>
                <a:cs typeface="Times New Roman"/>
              </a:rPr>
              <a:t>Fiber </a:t>
            </a:r>
            <a:r>
              <a:rPr dirty="0" sz="1400" b="1">
                <a:latin typeface="Times New Roman"/>
                <a:cs typeface="Times New Roman"/>
              </a:rPr>
              <a:t>bend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loss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spc="-5">
                <a:latin typeface="Times New Roman"/>
                <a:cs typeface="Times New Roman"/>
              </a:rPr>
              <a:t>Optical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fibers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suffer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radiation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losses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bends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curves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paths.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due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energy </a:t>
            </a:r>
            <a:r>
              <a:rPr dirty="0" sz="1200">
                <a:latin typeface="Times New Roman"/>
                <a:cs typeface="Times New Roman"/>
              </a:rPr>
              <a:t>in  the  </a:t>
            </a:r>
            <a:r>
              <a:rPr dirty="0" sz="1200" spc="-5">
                <a:latin typeface="Times New Roman"/>
                <a:cs typeface="Times New Roman"/>
              </a:rPr>
              <a:t>evanescent  field  at  </a:t>
            </a:r>
            <a:r>
              <a:rPr dirty="0" sz="1200">
                <a:latin typeface="Times New Roman"/>
                <a:cs typeface="Times New Roman"/>
              </a:rPr>
              <a:t>the bend  </a:t>
            </a:r>
            <a:r>
              <a:rPr dirty="0" sz="1200" spc="-5">
                <a:latin typeface="Times New Roman"/>
                <a:cs typeface="Times New Roman"/>
              </a:rPr>
              <a:t>exceeding </a:t>
            </a:r>
            <a:r>
              <a:rPr dirty="0" sz="1200">
                <a:latin typeface="Times New Roman"/>
                <a:cs typeface="Times New Roman"/>
              </a:rPr>
              <a:t>the velocity of </a:t>
            </a:r>
            <a:r>
              <a:rPr dirty="0" sz="1200" spc="-5">
                <a:latin typeface="Times New Roman"/>
                <a:cs typeface="Times New Roman"/>
              </a:rPr>
              <a:t>light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7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cladding and hence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guidance mechanism is </a:t>
            </a:r>
            <a:r>
              <a:rPr dirty="0" sz="1200">
                <a:latin typeface="Times New Roman"/>
                <a:cs typeface="Times New Roman"/>
              </a:rPr>
              <a:t>inhibited, </a:t>
            </a:r>
            <a:r>
              <a:rPr dirty="0" sz="1200" spc="-5">
                <a:latin typeface="Times New Roman"/>
                <a:cs typeface="Times New Roman"/>
              </a:rPr>
              <a:t>which causes </a:t>
            </a:r>
            <a:r>
              <a:rPr dirty="0" sz="1200">
                <a:latin typeface="Times New Roman"/>
                <a:cs typeface="Times New Roman"/>
              </a:rPr>
              <a:t>light </a:t>
            </a:r>
            <a:r>
              <a:rPr dirty="0" sz="1200" spc="-5">
                <a:latin typeface="Times New Roman"/>
                <a:cs typeface="Times New Roman"/>
              </a:rPr>
              <a:t>energy </a:t>
            </a:r>
            <a:r>
              <a:rPr dirty="0" sz="1200">
                <a:latin typeface="Times New Roman"/>
                <a:cs typeface="Times New Roman"/>
              </a:rPr>
              <a:t>to  be </a:t>
            </a:r>
            <a:r>
              <a:rPr dirty="0" sz="1200" spc="-5">
                <a:latin typeface="Times New Roman"/>
                <a:cs typeface="Times New Roman"/>
              </a:rPr>
              <a:t>radiated from </a:t>
            </a:r>
            <a:r>
              <a:rPr dirty="0" sz="1200">
                <a:latin typeface="Times New Roman"/>
                <a:cs typeface="Times New Roman"/>
              </a:rPr>
              <a:t>the fiber. </a:t>
            </a:r>
            <a:r>
              <a:rPr dirty="0" sz="1200" spc="-5">
                <a:latin typeface="Times New Roman"/>
                <a:cs typeface="Times New Roman"/>
              </a:rPr>
              <a:t>An illustration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this situation is 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Figure </a:t>
            </a:r>
            <a:r>
              <a:rPr dirty="0" sz="1200">
                <a:latin typeface="Times New Roman"/>
                <a:cs typeface="Times New Roman"/>
              </a:rPr>
              <a:t>3.5. The  </a:t>
            </a:r>
            <a:r>
              <a:rPr dirty="0" sz="1200" spc="-5">
                <a:latin typeface="Times New Roman"/>
                <a:cs typeface="Times New Roman"/>
              </a:rPr>
              <a:t>part </a:t>
            </a:r>
            <a:r>
              <a:rPr dirty="0" sz="1200">
                <a:latin typeface="Times New Roman"/>
                <a:cs typeface="Times New Roman"/>
              </a:rPr>
              <a:t>of the mode </a:t>
            </a:r>
            <a:r>
              <a:rPr dirty="0" sz="1200" spc="-5">
                <a:latin typeface="Times New Roman"/>
                <a:cs typeface="Times New Roman"/>
              </a:rPr>
              <a:t>which is </a:t>
            </a:r>
            <a:r>
              <a:rPr dirty="0" sz="1200">
                <a:latin typeface="Times New Roman"/>
                <a:cs typeface="Times New Roman"/>
              </a:rPr>
              <a:t>on the outside of the </a:t>
            </a:r>
            <a:r>
              <a:rPr dirty="0" sz="1200" spc="-5">
                <a:latin typeface="Times New Roman"/>
                <a:cs typeface="Times New Roman"/>
              </a:rPr>
              <a:t>bend is required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travel faster </a:t>
            </a:r>
            <a:r>
              <a:rPr dirty="0" sz="1200">
                <a:latin typeface="Times New Roman"/>
                <a:cs typeface="Times New Roman"/>
              </a:rPr>
              <a:t>than  that on the </a:t>
            </a:r>
            <a:r>
              <a:rPr dirty="0" sz="1200" spc="-5">
                <a:latin typeface="Times New Roman"/>
                <a:cs typeface="Times New Roman"/>
              </a:rPr>
              <a:t>inside so </a:t>
            </a:r>
            <a:r>
              <a:rPr dirty="0" sz="1200">
                <a:latin typeface="Times New Roman"/>
                <a:cs typeface="Times New Roman"/>
              </a:rPr>
              <a:t>that a </a:t>
            </a:r>
            <a:r>
              <a:rPr dirty="0" sz="1200" spc="-5">
                <a:latin typeface="Times New Roman"/>
                <a:cs typeface="Times New Roman"/>
              </a:rPr>
              <a:t>wave front perpendicular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direction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propagation is  maintained. Hence, </a:t>
            </a:r>
            <a:r>
              <a:rPr dirty="0" sz="1200">
                <a:latin typeface="Times New Roman"/>
                <a:cs typeface="Times New Roman"/>
              </a:rPr>
              <a:t>part of the mode in the </a:t>
            </a:r>
            <a:r>
              <a:rPr dirty="0" sz="1200" spc="-5">
                <a:latin typeface="Times New Roman"/>
                <a:cs typeface="Times New Roman"/>
              </a:rPr>
              <a:t>cladding needs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travel faster </a:t>
            </a:r>
            <a:r>
              <a:rPr dirty="0" sz="1200">
                <a:latin typeface="Times New Roman"/>
                <a:cs typeface="Times New Roman"/>
              </a:rPr>
              <a:t>than the  velocity of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>
                <a:latin typeface="Times New Roman"/>
                <a:cs typeface="Times New Roman"/>
              </a:rPr>
              <a:t>in that medium. </a:t>
            </a:r>
            <a:r>
              <a:rPr dirty="0" sz="1200" spc="-5">
                <a:latin typeface="Times New Roman"/>
                <a:cs typeface="Times New Roman"/>
              </a:rPr>
              <a:t>As this is </a:t>
            </a:r>
            <a:r>
              <a:rPr dirty="0" sz="1200">
                <a:latin typeface="Times New Roman"/>
                <a:cs typeface="Times New Roman"/>
              </a:rPr>
              <a:t>not </a:t>
            </a:r>
            <a:r>
              <a:rPr dirty="0" sz="1200" spc="-5">
                <a:latin typeface="Times New Roman"/>
                <a:cs typeface="Times New Roman"/>
              </a:rPr>
              <a:t>possible,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energy associated </a:t>
            </a:r>
            <a:r>
              <a:rPr dirty="0" sz="1200">
                <a:latin typeface="Times New Roman"/>
                <a:cs typeface="Times New Roman"/>
              </a:rPr>
              <a:t>with  </a:t>
            </a:r>
            <a:r>
              <a:rPr dirty="0" sz="1200" spc="-5">
                <a:latin typeface="Times New Roman"/>
                <a:cs typeface="Times New Roman"/>
              </a:rPr>
              <a:t>this part </a:t>
            </a:r>
            <a:r>
              <a:rPr dirty="0" sz="1200">
                <a:latin typeface="Times New Roman"/>
                <a:cs typeface="Times New Roman"/>
              </a:rPr>
              <a:t>of the mode </a:t>
            </a:r>
            <a:r>
              <a:rPr dirty="0" sz="1200" spc="-5">
                <a:latin typeface="Times New Roman"/>
                <a:cs typeface="Times New Roman"/>
              </a:rPr>
              <a:t>is lost through radiation.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loss can generally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represented  </a:t>
            </a:r>
            <a:r>
              <a:rPr dirty="0" sz="1200">
                <a:latin typeface="Times New Roman"/>
                <a:cs typeface="Times New Roman"/>
              </a:rPr>
              <a:t>by a </a:t>
            </a:r>
            <a:r>
              <a:rPr dirty="0" sz="1200" spc="-5">
                <a:latin typeface="Times New Roman"/>
                <a:cs typeface="Times New Roman"/>
              </a:rPr>
              <a:t>radiation attenuation coefficient which has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form[1].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1708785" algn="l"/>
              </a:tabLst>
            </a:pPr>
            <a:r>
              <a:rPr dirty="0" baseline="2314" sz="1800" b="1">
                <a:latin typeface="Times New Roman"/>
                <a:cs typeface="Times New Roman"/>
              </a:rPr>
              <a:t>α</a:t>
            </a:r>
            <a:r>
              <a:rPr dirty="0" sz="800" b="1">
                <a:latin typeface="Times New Roman"/>
                <a:cs typeface="Times New Roman"/>
              </a:rPr>
              <a:t>r  </a:t>
            </a:r>
            <a:r>
              <a:rPr dirty="0" baseline="2314" sz="1800" b="1">
                <a:latin typeface="Times New Roman"/>
                <a:cs typeface="Times New Roman"/>
              </a:rPr>
              <a:t>=</a:t>
            </a:r>
            <a:r>
              <a:rPr dirty="0" baseline="2314" sz="1800" spc="-127" b="1">
                <a:latin typeface="Times New Roman"/>
                <a:cs typeface="Times New Roman"/>
              </a:rPr>
              <a:t> </a:t>
            </a:r>
            <a:r>
              <a:rPr dirty="0" baseline="2314" sz="1800" spc="-7" b="1" i="1">
                <a:latin typeface="Times New Roman"/>
                <a:cs typeface="Times New Roman"/>
              </a:rPr>
              <a:t>c</a:t>
            </a:r>
            <a:r>
              <a:rPr dirty="0" sz="800" spc="-5" b="1">
                <a:latin typeface="Times New Roman"/>
                <a:cs typeface="Times New Roman"/>
              </a:rPr>
              <a:t>1</a:t>
            </a:r>
            <a:r>
              <a:rPr dirty="0" sz="800" spc="105" b="1">
                <a:latin typeface="Times New Roman"/>
                <a:cs typeface="Times New Roman"/>
              </a:rPr>
              <a:t> </a:t>
            </a:r>
            <a:r>
              <a:rPr dirty="0" baseline="2314" sz="1800" spc="-7" b="1">
                <a:latin typeface="Times New Roman"/>
                <a:cs typeface="Times New Roman"/>
              </a:rPr>
              <a:t>exp(−</a:t>
            </a:r>
            <a:r>
              <a:rPr dirty="0" baseline="2314" sz="1800" spc="-7" b="1" i="1">
                <a:latin typeface="Times New Roman"/>
                <a:cs typeface="Times New Roman"/>
              </a:rPr>
              <a:t>c</a:t>
            </a:r>
            <a:r>
              <a:rPr dirty="0" sz="800" spc="-5" b="1">
                <a:latin typeface="Times New Roman"/>
                <a:cs typeface="Times New Roman"/>
              </a:rPr>
              <a:t>2</a:t>
            </a:r>
            <a:r>
              <a:rPr dirty="0" baseline="2314" sz="1800" spc="-7" b="1" i="1">
                <a:latin typeface="Times New Roman"/>
                <a:cs typeface="Times New Roman"/>
              </a:rPr>
              <a:t>R</a:t>
            </a:r>
            <a:r>
              <a:rPr dirty="0" baseline="2314" sz="1800" spc="-7" b="1">
                <a:latin typeface="Times New Roman"/>
                <a:cs typeface="Times New Roman"/>
              </a:rPr>
              <a:t>)	</a:t>
            </a:r>
            <a:r>
              <a:rPr dirty="0" baseline="2314" sz="1800" b="1">
                <a:latin typeface="Times New Roman"/>
                <a:cs typeface="Times New Roman"/>
              </a:rPr>
              <a:t>(3.8)</a:t>
            </a:r>
            <a:endParaRPr baseline="2314"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50800"/>
              </a:lnSpc>
              <a:spcBef>
                <a:spcPts val="455"/>
              </a:spcBef>
            </a:pPr>
            <a:r>
              <a:rPr dirty="0" baseline="4629" sz="1800" spc="-7">
                <a:latin typeface="Times New Roman"/>
                <a:cs typeface="Times New Roman"/>
              </a:rPr>
              <a:t>where </a:t>
            </a:r>
            <a:r>
              <a:rPr dirty="0" baseline="4629" sz="1800" i="1">
                <a:latin typeface="Times New Roman"/>
                <a:cs typeface="Times New Roman"/>
              </a:rPr>
              <a:t>R </a:t>
            </a:r>
            <a:r>
              <a:rPr dirty="0" baseline="4629" sz="1800" spc="-7">
                <a:latin typeface="Times New Roman"/>
                <a:cs typeface="Times New Roman"/>
              </a:rPr>
              <a:t>is </a:t>
            </a:r>
            <a:r>
              <a:rPr dirty="0" baseline="4629" sz="1800">
                <a:latin typeface="Times New Roman"/>
                <a:cs typeface="Times New Roman"/>
              </a:rPr>
              <a:t>the </a:t>
            </a:r>
            <a:r>
              <a:rPr dirty="0" baseline="4629" sz="1800" spc="-7">
                <a:latin typeface="Times New Roman"/>
                <a:cs typeface="Times New Roman"/>
              </a:rPr>
              <a:t>radius </a:t>
            </a:r>
            <a:r>
              <a:rPr dirty="0" baseline="4629" sz="1800">
                <a:latin typeface="Times New Roman"/>
                <a:cs typeface="Times New Roman"/>
              </a:rPr>
              <a:t>of </a:t>
            </a:r>
            <a:r>
              <a:rPr dirty="0" baseline="4629" sz="1800" spc="-7">
                <a:latin typeface="Times New Roman"/>
                <a:cs typeface="Times New Roman"/>
              </a:rPr>
              <a:t>curvature </a:t>
            </a:r>
            <a:r>
              <a:rPr dirty="0" baseline="4629" sz="1800">
                <a:latin typeface="Times New Roman"/>
                <a:cs typeface="Times New Roman"/>
              </a:rPr>
              <a:t>of the </a:t>
            </a:r>
            <a:r>
              <a:rPr dirty="0" baseline="4629" sz="1800" spc="-7">
                <a:latin typeface="Times New Roman"/>
                <a:cs typeface="Times New Roman"/>
              </a:rPr>
              <a:t>fiber </a:t>
            </a:r>
            <a:r>
              <a:rPr dirty="0" baseline="4629" sz="1800">
                <a:latin typeface="Times New Roman"/>
                <a:cs typeface="Times New Roman"/>
              </a:rPr>
              <a:t>bend </a:t>
            </a:r>
            <a:r>
              <a:rPr dirty="0" baseline="4629" sz="1800" spc="-7">
                <a:latin typeface="Times New Roman"/>
                <a:cs typeface="Times New Roman"/>
              </a:rPr>
              <a:t>and </a:t>
            </a:r>
            <a:r>
              <a:rPr dirty="0" baseline="4629" sz="1800" spc="-7" i="1">
                <a:latin typeface="Times New Roman"/>
                <a:cs typeface="Times New Roman"/>
              </a:rPr>
              <a:t>c</a:t>
            </a:r>
            <a:r>
              <a:rPr dirty="0" sz="800" spc="-5">
                <a:latin typeface="Times New Roman"/>
                <a:cs typeface="Times New Roman"/>
              </a:rPr>
              <a:t>1</a:t>
            </a:r>
            <a:r>
              <a:rPr dirty="0" baseline="4629" sz="1800" spc="-7">
                <a:latin typeface="Times New Roman"/>
                <a:cs typeface="Times New Roman"/>
              </a:rPr>
              <a:t>, </a:t>
            </a:r>
            <a:r>
              <a:rPr dirty="0" baseline="4629" sz="1800" spc="-7" i="1">
                <a:latin typeface="Times New Roman"/>
                <a:cs typeface="Times New Roman"/>
              </a:rPr>
              <a:t>c</a:t>
            </a:r>
            <a:r>
              <a:rPr dirty="0" sz="800" spc="-5">
                <a:latin typeface="Times New Roman"/>
                <a:cs typeface="Times New Roman"/>
              </a:rPr>
              <a:t>2 </a:t>
            </a:r>
            <a:r>
              <a:rPr dirty="0" baseline="4629" sz="1800" spc="-7">
                <a:latin typeface="Times New Roman"/>
                <a:cs typeface="Times New Roman"/>
              </a:rPr>
              <a:t>are constants which are  </a:t>
            </a:r>
            <a:r>
              <a:rPr dirty="0" sz="1200" spc="-5">
                <a:latin typeface="Times New Roman"/>
                <a:cs typeface="Times New Roman"/>
              </a:rPr>
              <a:t>independent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i="1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. The </a:t>
            </a:r>
            <a:r>
              <a:rPr dirty="0" sz="1200" spc="-5">
                <a:latin typeface="Times New Roman"/>
                <a:cs typeface="Times New Roman"/>
              </a:rPr>
              <a:t>critical radius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curvature </a:t>
            </a:r>
            <a:r>
              <a:rPr dirty="0" sz="1200" spc="-5" i="1">
                <a:latin typeface="Times New Roman"/>
                <a:cs typeface="Times New Roman"/>
              </a:rPr>
              <a:t>R</a:t>
            </a:r>
            <a:r>
              <a:rPr dirty="0" baseline="-9259" sz="1350" spc="-7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which </a:t>
            </a:r>
            <a:r>
              <a:rPr dirty="0" sz="1200" spc="0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estimated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8776" y="895791"/>
            <a:ext cx="5260522" cy="310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terms:created xsi:type="dcterms:W3CDTF">2018-12-16T08:16:26Z</dcterms:created>
  <dcterms:modified xsi:type="dcterms:W3CDTF">2018-12-16T08:16:26Z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2018-12-16T00:00:00Z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2018-12-16T00:00:00Z</vt:filetime>
  </property>
</Properties>
</file>